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0" r:id="rId4"/>
    <p:sldId id="298" r:id="rId5"/>
    <p:sldId id="299" r:id="rId6"/>
    <p:sldId id="279" r:id="rId7"/>
    <p:sldId id="281" r:id="rId8"/>
    <p:sldId id="285" r:id="rId9"/>
    <p:sldId id="294" r:id="rId10"/>
    <p:sldId id="300" r:id="rId11"/>
    <p:sldId id="284" r:id="rId12"/>
    <p:sldId id="282" r:id="rId13"/>
    <p:sldId id="295" r:id="rId14"/>
    <p:sldId id="290" r:id="rId15"/>
    <p:sldId id="287" r:id="rId16"/>
    <p:sldId id="288" r:id="rId17"/>
    <p:sldId id="296" r:id="rId18"/>
    <p:sldId id="289" r:id="rId19"/>
    <p:sldId id="291" r:id="rId20"/>
    <p:sldId id="292" r:id="rId21"/>
    <p:sldId id="297" r:id="rId22"/>
    <p:sldId id="293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5543" autoAdjust="0"/>
  </p:normalViewPr>
  <p:slideViewPr>
    <p:cSldViewPr>
      <p:cViewPr>
        <p:scale>
          <a:sx n="130" d="100"/>
          <a:sy n="130" d="100"/>
        </p:scale>
        <p:origin x="606" y="16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9ECDF3-25B6-4818-9793-CB8B2A2751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67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D58049-F323-4435-BB86-D925464B5EC4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459A9-7600-4588-8190-06D80B7A8891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459A9-7600-4588-8190-06D80B7A8891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459A9-7600-4588-8190-06D80B7A8891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459A9-7600-4588-8190-06D80B7A8891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459A9-7600-4588-8190-06D80B7A8891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459A9-7600-4588-8190-06D80B7A8891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459A9-7600-4588-8190-06D80B7A8891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459A9-7600-4588-8190-06D80B7A8891}" type="slidenum">
              <a:rPr lang="en-US"/>
              <a:pPr/>
              <a:t>17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459A9-7600-4588-8190-06D80B7A8891}" type="slidenum">
              <a:rPr lang="en-US"/>
              <a:pPr/>
              <a:t>18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459A9-7600-4588-8190-06D80B7A8891}" type="slidenum">
              <a:rPr lang="en-US"/>
              <a:pPr/>
              <a:t>19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F70F2-2640-4A40-9BDB-6F61E78AF612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459A9-7600-4588-8190-06D80B7A8891}" type="slidenum">
              <a:rPr lang="en-US"/>
              <a:pPr/>
              <a:t>20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459A9-7600-4588-8190-06D80B7A8891}" type="slidenum">
              <a:rPr lang="en-US"/>
              <a:pPr/>
              <a:t>21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459A9-7600-4588-8190-06D80B7A8891}" type="slidenum">
              <a:rPr lang="en-US"/>
              <a:pPr/>
              <a:t>22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F70F2-2640-4A40-9BDB-6F61E78AF612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F70F2-2640-4A40-9BDB-6F61E78AF612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F70F2-2640-4A40-9BDB-6F61E78AF612}" type="slidenum">
              <a:rPr lang="en-US"/>
              <a:pPr/>
              <a:t>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459A9-7600-4588-8190-06D80B7A8891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459A9-7600-4588-8190-06D80B7A8891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459A9-7600-4588-8190-06D80B7A8891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459A9-7600-4588-8190-06D80B7A8891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7244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4102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2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98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82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7696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04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4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3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40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4226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5624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5146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1052736"/>
            <a:ext cx="7344816" cy="396044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</a:rPr>
              <a:t>ДИЗАЙН-ПРОЕКТ</a:t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4000" dirty="0" smtClean="0">
                <a:solidFill>
                  <a:srgbClr val="0000FF"/>
                </a:solidFill>
              </a:rPr>
              <a:t/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благоустройства дворовых территорий в г. Починке </a:t>
            </a:r>
            <a:br>
              <a:rPr lang="ru-RU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2018 году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796" y="260648"/>
            <a:ext cx="7272808" cy="752128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0000FF"/>
                </a:solidFill>
              </a:rPr>
              <a:t>Схема планировки территории и расстановки объектов благоустройства (ул. Строителей, д.6)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804248" y="4653136"/>
            <a:ext cx="1296144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38" y="1196753"/>
            <a:ext cx="711324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5261520" cy="258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 bwMode="auto">
          <a:xfrm>
            <a:off x="4621148" y="2109996"/>
            <a:ext cx="45719" cy="45719"/>
          </a:xfrm>
          <a:prstGeom prst="ellipse">
            <a:avLst/>
          </a:prstGeom>
          <a:gradFill rotWithShape="1">
            <a:gsLst>
              <a:gs pos="100000">
                <a:schemeClr val="bg2">
                  <a:gamma/>
                  <a:tint val="26667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2" y="2096294"/>
            <a:ext cx="49213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6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796" y="260648"/>
            <a:ext cx="7272808" cy="75212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Схема расположения многоквартирного дома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 (ул. Полевая, д.25)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051720" y="908720"/>
            <a:ext cx="7092280" cy="5832648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151554" name="Picture 2" descr="C:\Users\user\Desktop\Безымянный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6984776" cy="440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 bwMode="auto">
          <a:xfrm>
            <a:off x="6012160" y="2060848"/>
            <a:ext cx="1440160" cy="864096"/>
          </a:xfrm>
          <a:prstGeom prst="wedgeRoundRectCallout">
            <a:avLst>
              <a:gd name="adj1" fmla="val -112546"/>
              <a:gd name="adj2" fmla="val 166852"/>
              <a:gd name="adj3" fmla="val 1666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chemeClr val="accent4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58083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796" y="260648"/>
            <a:ext cx="7272808" cy="75212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Визуализация в виде фотографии предполагаемой к благоустройству территории (настоящее время)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 (ул. Полевая, д.25)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1410984"/>
            <a:ext cx="7161088" cy="5370816"/>
          </a:xfrm>
        </p:spPr>
      </p:pic>
    </p:spTree>
    <p:extLst>
      <p:ext uri="{BB962C8B-B14F-4D97-AF65-F5344CB8AC3E}">
        <p14:creationId xmlns:p14="http://schemas.microsoft.com/office/powerpoint/2010/main" val="13166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796" y="260648"/>
            <a:ext cx="7272808" cy="75212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Текстовое описание мероприятий по благоустройству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 (ул. Полевая, д.25)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Содержимое 3"/>
          <p:cNvSpPr>
            <a:spLocks noGrp="1"/>
          </p:cNvSpPr>
          <p:nvPr>
            <p:ph idx="1"/>
          </p:nvPr>
        </p:nvSpPr>
        <p:spPr>
          <a:xfrm>
            <a:off x="1828800" y="1772816"/>
            <a:ext cx="7315200" cy="4267200"/>
          </a:xfrm>
        </p:spPr>
        <p:txBody>
          <a:bodyPr/>
          <a:lstStyle/>
          <a:p>
            <a:pPr>
              <a:buNone/>
            </a:pPr>
            <a:r>
              <a:rPr lang="ru-RU" sz="800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ъект 1"/>
          <p:cNvSpPr txBox="1">
            <a:spLocks/>
          </p:cNvSpPr>
          <p:nvPr/>
        </p:nvSpPr>
        <p:spPr bwMode="auto">
          <a:xfrm>
            <a:off x="1763688" y="1556792"/>
            <a:ext cx="738031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>
              <a:spcBef>
                <a:spcPct val="20000"/>
              </a:spcBef>
            </a:pP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Ремонт дворовой территории сметная стоимость- 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677,682 тыс. </a:t>
            </a: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руб.</a:t>
            </a:r>
          </a:p>
          <a:p>
            <a:pPr lvl="0" algn="l">
              <a:spcBef>
                <a:spcPct val="20000"/>
              </a:spcBef>
            </a:pP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Из 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них:</a:t>
            </a:r>
            <a:endParaRPr lang="ru-RU" sz="1800" kern="0" dirty="0">
              <a:solidFill>
                <a:srgbClr val="0000FF"/>
              </a:solidFill>
              <a:latin typeface="Microsoft Sans Serif"/>
            </a:endParaRPr>
          </a:p>
          <a:p>
            <a:pPr lvl="0" algn="l">
              <a:spcBef>
                <a:spcPct val="20000"/>
              </a:spcBef>
            </a:pP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1. Асфальтирование  придомовой территории – 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492 </a:t>
            </a: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м2- 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629387 </a:t>
            </a:r>
            <a:r>
              <a:rPr lang="ru-RU" sz="1800" kern="0" dirty="0" err="1" smtClean="0">
                <a:solidFill>
                  <a:srgbClr val="0000FF"/>
                </a:solidFill>
                <a:latin typeface="Microsoft Sans Serif"/>
              </a:rPr>
              <a:t>тыс.руб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.</a:t>
            </a:r>
            <a:endParaRPr lang="ru-RU" sz="1800" kern="0" dirty="0">
              <a:solidFill>
                <a:srgbClr val="0000FF"/>
              </a:solidFill>
              <a:latin typeface="Microsoft Sans Serif"/>
            </a:endParaRPr>
          </a:p>
          <a:p>
            <a:pPr lvl="0" algn="l">
              <a:spcBef>
                <a:spcPct val="20000"/>
              </a:spcBef>
            </a:pP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2. Скамья со спинкой с установкой  – 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7 </a:t>
            </a: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шт. 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(35350 тыс. </a:t>
            </a: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руб.)</a:t>
            </a:r>
          </a:p>
          <a:p>
            <a:pPr lvl="0" algn="l">
              <a:spcBef>
                <a:spcPct val="20000"/>
              </a:spcBef>
            </a:pP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3. Урна уличная с установкой – 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5 </a:t>
            </a: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шт. 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(7575 </a:t>
            </a:r>
            <a:r>
              <a:rPr lang="ru-RU" sz="1800" kern="0" dirty="0" err="1" smtClean="0">
                <a:solidFill>
                  <a:srgbClr val="0000FF"/>
                </a:solidFill>
                <a:latin typeface="Microsoft Sans Serif"/>
              </a:rPr>
              <a:t>тыс.руб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)</a:t>
            </a:r>
            <a:endParaRPr lang="ru-RU" sz="1800" kern="0" dirty="0">
              <a:solidFill>
                <a:srgbClr val="0000FF"/>
              </a:solidFill>
              <a:latin typeface="Microsoft Sans Serif"/>
            </a:endParaRPr>
          </a:p>
          <a:p>
            <a:pPr lvl="0" algn="l">
              <a:spcBef>
                <a:spcPct val="20000"/>
              </a:spcBef>
            </a:pP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4. Монтаж и установка 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светильника светодиодного- 1 </a:t>
            </a: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шт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.- 5370 тыс. </a:t>
            </a: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руб.</a:t>
            </a:r>
          </a:p>
          <a:p>
            <a:pPr lvl="0" algn="l">
              <a:spcBef>
                <a:spcPct val="20000"/>
              </a:spcBef>
            </a:pPr>
            <a:endParaRPr lang="ru-RU" sz="1800" kern="0" dirty="0">
              <a:solidFill>
                <a:srgbClr val="0000FF"/>
              </a:solidFill>
              <a:latin typeface="Microsoft Sans Serif"/>
            </a:endParaRPr>
          </a:p>
          <a:p>
            <a:pPr lvl="0" algn="l">
              <a:spcBef>
                <a:spcPct val="20000"/>
              </a:spcBef>
            </a:pPr>
            <a:r>
              <a:rPr lang="ru-RU" sz="1800" kern="0" dirty="0">
                <a:solidFill>
                  <a:srgbClr val="00B0F0"/>
                </a:solidFill>
                <a:latin typeface="Microsoft Sans Serif"/>
              </a:rPr>
              <a:t>5. Санитарная очистка территории</a:t>
            </a:r>
          </a:p>
          <a:p>
            <a:pPr lvl="0" algn="l">
              <a:spcBef>
                <a:spcPct val="20000"/>
              </a:spcBef>
            </a:pPr>
            <a:r>
              <a:rPr lang="ru-RU" sz="1800" kern="0" dirty="0">
                <a:solidFill>
                  <a:srgbClr val="00B0F0"/>
                </a:solidFill>
                <a:latin typeface="Microsoft Sans Serif"/>
              </a:rPr>
              <a:t>6. Вырубка аварийных и дикорастущих насаждений </a:t>
            </a:r>
          </a:p>
          <a:p>
            <a:pPr lvl="0" algn="l">
              <a:spcBef>
                <a:spcPct val="20000"/>
              </a:spcBef>
            </a:pPr>
            <a:r>
              <a:rPr lang="ru-RU" sz="1800" kern="0" dirty="0">
                <a:solidFill>
                  <a:srgbClr val="00B0F0"/>
                </a:solidFill>
                <a:latin typeface="Microsoft Sans Serif"/>
              </a:rPr>
              <a:t>7. Озеленение (устройство клумб, декоративных ограждений)</a:t>
            </a:r>
          </a:p>
          <a:p>
            <a:pPr lvl="0" algn="l">
              <a:spcBef>
                <a:spcPct val="20000"/>
              </a:spcBef>
            </a:pPr>
            <a:r>
              <a:rPr lang="ru-RU" sz="1800" kern="0" dirty="0">
                <a:solidFill>
                  <a:srgbClr val="00B0F0"/>
                </a:solidFill>
                <a:latin typeface="Microsoft Sans Serif"/>
              </a:rPr>
              <a:t>8. Окраска малых архитектурных форм</a:t>
            </a:r>
          </a:p>
        </p:txBody>
      </p:sp>
    </p:spTree>
    <p:extLst>
      <p:ext uri="{BB962C8B-B14F-4D97-AF65-F5344CB8AC3E}">
        <p14:creationId xmlns:p14="http://schemas.microsoft.com/office/powerpoint/2010/main" val="13166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796" y="260648"/>
            <a:ext cx="7272808" cy="75212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Схема планировки территории и расстановки объектов благоустройства  (ул. Полевая, д.25)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7380312" y="4149080"/>
            <a:ext cx="1512168" cy="1440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3" name="Рисунок 32" descr="C:\Users\Noskov_SA\Desktop\25.ti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3444" r="20214" b="12198"/>
          <a:stretch/>
        </p:blipFill>
        <p:spPr bwMode="auto">
          <a:xfrm>
            <a:off x="1763688" y="1340768"/>
            <a:ext cx="7200800" cy="46805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5" name="Группа 34"/>
          <p:cNvGrpSpPr/>
          <p:nvPr/>
        </p:nvGrpSpPr>
        <p:grpSpPr>
          <a:xfrm>
            <a:off x="2157984" y="2075688"/>
            <a:ext cx="5510360" cy="3297527"/>
            <a:chOff x="0" y="0"/>
            <a:chExt cx="4671809" cy="2556684"/>
          </a:xfrm>
        </p:grpSpPr>
        <p:sp>
          <p:nvSpPr>
            <p:cNvPr id="37" name="Полилиния 36"/>
            <p:cNvSpPr/>
            <p:nvPr/>
          </p:nvSpPr>
          <p:spPr>
            <a:xfrm>
              <a:off x="1643676" y="1767092"/>
              <a:ext cx="2037283" cy="270663"/>
            </a:xfrm>
            <a:custGeom>
              <a:avLst/>
              <a:gdLst>
                <a:gd name="connsiteX0" fmla="*/ 0 w 2037283"/>
                <a:gd name="connsiteY0" fmla="*/ 10973 h 270663"/>
                <a:gd name="connsiteX1" fmla="*/ 7315 w 2037283"/>
                <a:gd name="connsiteY1" fmla="*/ 270663 h 270663"/>
                <a:gd name="connsiteX2" fmla="*/ 530352 w 2037283"/>
                <a:gd name="connsiteY2" fmla="*/ 259690 h 270663"/>
                <a:gd name="connsiteX3" fmla="*/ 530352 w 2037283"/>
                <a:gd name="connsiteY3" fmla="*/ 3658 h 270663"/>
                <a:gd name="connsiteX4" fmla="*/ 749808 w 2037283"/>
                <a:gd name="connsiteY4" fmla="*/ 7315 h 270663"/>
                <a:gd name="connsiteX5" fmla="*/ 749808 w 2037283"/>
                <a:gd name="connsiteY5" fmla="*/ 248717 h 270663"/>
                <a:gd name="connsiteX6" fmla="*/ 1261872 w 2037283"/>
                <a:gd name="connsiteY6" fmla="*/ 248717 h 270663"/>
                <a:gd name="connsiteX7" fmla="*/ 1272845 w 2037283"/>
                <a:gd name="connsiteY7" fmla="*/ 0 h 270663"/>
                <a:gd name="connsiteX8" fmla="*/ 1484986 w 2037283"/>
                <a:gd name="connsiteY8" fmla="*/ 0 h 270663"/>
                <a:gd name="connsiteX9" fmla="*/ 1488643 w 2037283"/>
                <a:gd name="connsiteY9" fmla="*/ 256032 h 270663"/>
                <a:gd name="connsiteX10" fmla="*/ 2033626 w 2037283"/>
                <a:gd name="connsiteY10" fmla="*/ 248717 h 270663"/>
                <a:gd name="connsiteX11" fmla="*/ 2037283 w 2037283"/>
                <a:gd name="connsiteY11" fmla="*/ 3658 h 270663"/>
                <a:gd name="connsiteX12" fmla="*/ 0 w 2037283"/>
                <a:gd name="connsiteY12" fmla="*/ 10973 h 27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7283" h="270663">
                  <a:moveTo>
                    <a:pt x="0" y="10973"/>
                  </a:moveTo>
                  <a:lnTo>
                    <a:pt x="7315" y="270663"/>
                  </a:lnTo>
                  <a:lnTo>
                    <a:pt x="530352" y="259690"/>
                  </a:lnTo>
                  <a:lnTo>
                    <a:pt x="530352" y="3658"/>
                  </a:lnTo>
                  <a:lnTo>
                    <a:pt x="749808" y="7315"/>
                  </a:lnTo>
                  <a:lnTo>
                    <a:pt x="749808" y="248717"/>
                  </a:lnTo>
                  <a:lnTo>
                    <a:pt x="1261872" y="248717"/>
                  </a:lnTo>
                  <a:lnTo>
                    <a:pt x="1272845" y="0"/>
                  </a:lnTo>
                  <a:lnTo>
                    <a:pt x="1484986" y="0"/>
                  </a:lnTo>
                  <a:lnTo>
                    <a:pt x="1488643" y="256032"/>
                  </a:lnTo>
                  <a:lnTo>
                    <a:pt x="2033626" y="248717"/>
                  </a:lnTo>
                  <a:lnTo>
                    <a:pt x="2037283" y="3658"/>
                  </a:lnTo>
                  <a:lnTo>
                    <a:pt x="0" y="10973"/>
                  </a:lnTo>
                  <a:close/>
                </a:path>
              </a:pathLst>
            </a:custGeom>
            <a:solidFill>
              <a:srgbClr val="92D050">
                <a:alpha val="52000"/>
              </a:srgbClr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297320" y="998547"/>
              <a:ext cx="4374489" cy="1558137"/>
            </a:xfrm>
            <a:custGeom>
              <a:avLst/>
              <a:gdLst>
                <a:gd name="connsiteX0" fmla="*/ 4198925 w 4374489"/>
                <a:gd name="connsiteY0" fmla="*/ 10972 h 1558137"/>
                <a:gd name="connsiteX1" fmla="*/ 4195267 w 4374489"/>
                <a:gd name="connsiteY1" fmla="*/ 775411 h 1558137"/>
                <a:gd name="connsiteX2" fmla="*/ 3573475 w 4374489"/>
                <a:gd name="connsiteY2" fmla="*/ 771753 h 1558137"/>
                <a:gd name="connsiteX3" fmla="*/ 3580790 w 4374489"/>
                <a:gd name="connsiteY3" fmla="*/ 1042416 h 1558137"/>
                <a:gd name="connsiteX4" fmla="*/ 4191609 w 4374489"/>
                <a:gd name="connsiteY4" fmla="*/ 1031443 h 1558137"/>
                <a:gd name="connsiteX5" fmla="*/ 4184294 w 4374489"/>
                <a:gd name="connsiteY5" fmla="*/ 1437436 h 1558137"/>
                <a:gd name="connsiteX6" fmla="*/ 2918765 w 4374489"/>
                <a:gd name="connsiteY6" fmla="*/ 1437436 h 1558137"/>
                <a:gd name="connsiteX7" fmla="*/ 2929737 w 4374489"/>
                <a:gd name="connsiteY7" fmla="*/ 1196035 h 1558137"/>
                <a:gd name="connsiteX8" fmla="*/ 0 w 4374489"/>
                <a:gd name="connsiteY8" fmla="*/ 1196035 h 1558137"/>
                <a:gd name="connsiteX9" fmla="*/ 3657 w 4374489"/>
                <a:gd name="connsiteY9" fmla="*/ 1558137 h 1558137"/>
                <a:gd name="connsiteX10" fmla="*/ 4374489 w 4374489"/>
                <a:gd name="connsiteY10" fmla="*/ 1543507 h 1558137"/>
                <a:gd name="connsiteX11" fmla="*/ 4370832 w 4374489"/>
                <a:gd name="connsiteY11" fmla="*/ 0 h 1558137"/>
                <a:gd name="connsiteX12" fmla="*/ 4198925 w 4374489"/>
                <a:gd name="connsiteY12" fmla="*/ 10972 h 155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74489" h="1558137">
                  <a:moveTo>
                    <a:pt x="4198925" y="10972"/>
                  </a:moveTo>
                  <a:cubicBezTo>
                    <a:pt x="4197706" y="265785"/>
                    <a:pt x="4196486" y="520598"/>
                    <a:pt x="4195267" y="775411"/>
                  </a:cubicBezTo>
                  <a:lnTo>
                    <a:pt x="3573475" y="771753"/>
                  </a:lnTo>
                  <a:lnTo>
                    <a:pt x="3580790" y="1042416"/>
                  </a:lnTo>
                  <a:lnTo>
                    <a:pt x="4191609" y="1031443"/>
                  </a:lnTo>
                  <a:lnTo>
                    <a:pt x="4184294" y="1437436"/>
                  </a:lnTo>
                  <a:lnTo>
                    <a:pt x="2918765" y="1437436"/>
                  </a:lnTo>
                  <a:lnTo>
                    <a:pt x="2929737" y="1196035"/>
                  </a:lnTo>
                  <a:lnTo>
                    <a:pt x="0" y="1196035"/>
                  </a:lnTo>
                  <a:lnTo>
                    <a:pt x="3657" y="1558137"/>
                  </a:lnTo>
                  <a:lnTo>
                    <a:pt x="4374489" y="1543507"/>
                  </a:lnTo>
                  <a:lnTo>
                    <a:pt x="4370832" y="0"/>
                  </a:lnTo>
                  <a:lnTo>
                    <a:pt x="4198925" y="10972"/>
                  </a:lnTo>
                  <a:close/>
                </a:path>
              </a:pathLst>
            </a:custGeom>
            <a:solidFill>
              <a:srgbClr val="92D050">
                <a:alpha val="54000"/>
              </a:srgbClr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0" y="0"/>
              <a:ext cx="301451" cy="2180492"/>
            </a:xfrm>
            <a:custGeom>
              <a:avLst/>
              <a:gdLst>
                <a:gd name="connsiteX0" fmla="*/ 0 w 301451"/>
                <a:gd name="connsiteY0" fmla="*/ 0 h 2180492"/>
                <a:gd name="connsiteX1" fmla="*/ 0 w 301451"/>
                <a:gd name="connsiteY1" fmla="*/ 0 h 2180492"/>
                <a:gd name="connsiteX2" fmla="*/ 296426 w 301451"/>
                <a:gd name="connsiteY2" fmla="*/ 0 h 2180492"/>
                <a:gd name="connsiteX3" fmla="*/ 301451 w 301451"/>
                <a:gd name="connsiteY3" fmla="*/ 2180492 h 2180492"/>
                <a:gd name="connsiteX4" fmla="*/ 70339 w 301451"/>
                <a:gd name="connsiteY4" fmla="*/ 2180492 h 2180492"/>
                <a:gd name="connsiteX5" fmla="*/ 50242 w 301451"/>
                <a:gd name="connsiteY5" fmla="*/ 286378 h 2180492"/>
                <a:gd name="connsiteX6" fmla="*/ 5024 w 301451"/>
                <a:gd name="connsiteY6" fmla="*/ 281354 h 2180492"/>
                <a:gd name="connsiteX7" fmla="*/ 0 w 301451"/>
                <a:gd name="connsiteY7" fmla="*/ 0 h 218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451" h="2180492">
                  <a:moveTo>
                    <a:pt x="0" y="0"/>
                  </a:moveTo>
                  <a:lnTo>
                    <a:pt x="0" y="0"/>
                  </a:lnTo>
                  <a:lnTo>
                    <a:pt x="296426" y="0"/>
                  </a:lnTo>
                  <a:lnTo>
                    <a:pt x="301451" y="2180492"/>
                  </a:lnTo>
                  <a:lnTo>
                    <a:pt x="70339" y="2180492"/>
                  </a:lnTo>
                  <a:lnTo>
                    <a:pt x="50242" y="286378"/>
                  </a:lnTo>
                  <a:lnTo>
                    <a:pt x="5024" y="281354"/>
                  </a:lnTo>
                  <a:cubicBezTo>
                    <a:pt x="3349" y="187569"/>
                    <a:pt x="1675" y="93785"/>
                    <a:pt x="0" y="0"/>
                  </a:cubicBezTo>
                  <a:close/>
                </a:path>
              </a:pathLst>
            </a:custGeom>
            <a:solidFill>
              <a:srgbClr val="F79646">
                <a:lumMod val="75000"/>
                <a:alpha val="53000"/>
              </a:srgbClr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802204" y="1217330"/>
              <a:ext cx="3687745" cy="542611"/>
            </a:xfrm>
            <a:custGeom>
              <a:avLst/>
              <a:gdLst>
                <a:gd name="connsiteX0" fmla="*/ 10048 w 3687745"/>
                <a:gd name="connsiteY0" fmla="*/ 0 h 542611"/>
                <a:gd name="connsiteX1" fmla="*/ 3687745 w 3687745"/>
                <a:gd name="connsiteY1" fmla="*/ 5025 h 542611"/>
                <a:gd name="connsiteX2" fmla="*/ 3687745 w 3687745"/>
                <a:gd name="connsiteY2" fmla="*/ 537587 h 542611"/>
                <a:gd name="connsiteX3" fmla="*/ 0 w 3687745"/>
                <a:gd name="connsiteY3" fmla="*/ 542611 h 542611"/>
                <a:gd name="connsiteX4" fmla="*/ 10048 w 3687745"/>
                <a:gd name="connsiteY4" fmla="*/ 0 h 54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7745" h="542611">
                  <a:moveTo>
                    <a:pt x="10048" y="0"/>
                  </a:moveTo>
                  <a:lnTo>
                    <a:pt x="3687745" y="5025"/>
                  </a:lnTo>
                  <a:lnTo>
                    <a:pt x="3687745" y="537587"/>
                  </a:lnTo>
                  <a:lnTo>
                    <a:pt x="0" y="542611"/>
                  </a:lnTo>
                  <a:lnTo>
                    <a:pt x="10048" y="0"/>
                  </a:lnTo>
                  <a:close/>
                </a:path>
              </a:pathLst>
            </a:custGeom>
            <a:solidFill>
              <a:srgbClr val="4F81BD">
                <a:alpha val="51000"/>
              </a:srgbClr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308540" y="1206110"/>
              <a:ext cx="355743" cy="823393"/>
            </a:xfrm>
            <a:custGeom>
              <a:avLst/>
              <a:gdLst>
                <a:gd name="connsiteX0" fmla="*/ 384 w 355743"/>
                <a:gd name="connsiteY0" fmla="*/ 0 h 823393"/>
                <a:gd name="connsiteX1" fmla="*/ 355743 w 355743"/>
                <a:gd name="connsiteY1" fmla="*/ 0 h 823393"/>
                <a:gd name="connsiteX2" fmla="*/ 355743 w 355743"/>
                <a:gd name="connsiteY2" fmla="*/ 823393 h 823393"/>
                <a:gd name="connsiteX3" fmla="*/ 4718 w 355743"/>
                <a:gd name="connsiteY3" fmla="*/ 823393 h 823393"/>
                <a:gd name="connsiteX4" fmla="*/ 384 w 355743"/>
                <a:gd name="connsiteY4" fmla="*/ 0 h 82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743" h="823393">
                  <a:moveTo>
                    <a:pt x="384" y="0"/>
                  </a:moveTo>
                  <a:lnTo>
                    <a:pt x="355743" y="0"/>
                  </a:lnTo>
                  <a:lnTo>
                    <a:pt x="355743" y="823393"/>
                  </a:lnTo>
                  <a:lnTo>
                    <a:pt x="4718" y="823393"/>
                  </a:lnTo>
                  <a:cubicBezTo>
                    <a:pt x="1829" y="548929"/>
                    <a:pt x="-1061" y="274464"/>
                    <a:pt x="384" y="0"/>
                  </a:cubicBezTo>
                  <a:close/>
                </a:path>
              </a:pathLst>
            </a:custGeom>
            <a:pattFill prst="smCheck">
              <a:fgClr>
                <a:srgbClr val="C0504D">
                  <a:lumMod val="60000"/>
                  <a:lumOff val="40000"/>
                </a:srgbClr>
              </a:fgClr>
              <a:bgClr>
                <a:sysClr val="window" lastClr="FFFFFF"/>
              </a:bgClr>
            </a:patt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312697" y="2260756"/>
              <a:ext cx="45719" cy="87086"/>
            </a:xfrm>
            <a:prstGeom prst="rect">
              <a:avLst/>
            </a:prstGeom>
            <a:solidFill>
              <a:srgbClr val="1F497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1503431" y="2260756"/>
              <a:ext cx="45085" cy="86995"/>
            </a:xfrm>
            <a:prstGeom prst="rect">
              <a:avLst/>
            </a:prstGeom>
            <a:solidFill>
              <a:srgbClr val="1F497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671725" y="1851239"/>
              <a:ext cx="45719" cy="87086"/>
            </a:xfrm>
            <a:prstGeom prst="rect">
              <a:avLst/>
            </a:prstGeom>
            <a:solidFill>
              <a:srgbClr val="1F497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401001" y="1851239"/>
              <a:ext cx="45719" cy="87086"/>
            </a:xfrm>
            <a:prstGeom prst="rect">
              <a:avLst/>
            </a:prstGeom>
            <a:solidFill>
              <a:srgbClr val="1F497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141497" y="1834410"/>
              <a:ext cx="45719" cy="87086"/>
            </a:xfrm>
            <a:prstGeom prst="rect">
              <a:avLst/>
            </a:prstGeom>
            <a:solidFill>
              <a:srgbClr val="1F497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915652" y="1834410"/>
              <a:ext cx="45719" cy="87086"/>
            </a:xfrm>
            <a:prstGeom prst="rect">
              <a:avLst/>
            </a:prstGeom>
            <a:solidFill>
              <a:srgbClr val="1F497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 rot="16200000">
              <a:off x="1422089" y="2325268"/>
              <a:ext cx="45719" cy="91349"/>
            </a:xfrm>
            <a:prstGeom prst="rect">
              <a:avLst/>
            </a:prstGeom>
            <a:solidFill>
              <a:srgbClr val="1F497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1514650" y="2372952"/>
              <a:ext cx="45719" cy="45719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Овал 51"/>
            <p:cNvSpPr/>
            <p:nvPr/>
          </p:nvSpPr>
          <p:spPr>
            <a:xfrm>
              <a:off x="1671725" y="1952216"/>
              <a:ext cx="45719" cy="45719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01001" y="1952216"/>
              <a:ext cx="45719" cy="45719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Овал 53"/>
            <p:cNvSpPr/>
            <p:nvPr/>
          </p:nvSpPr>
          <p:spPr>
            <a:xfrm>
              <a:off x="3141497" y="1940996"/>
              <a:ext cx="45719" cy="45719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>
              <a:off x="3915652" y="1935386"/>
              <a:ext cx="45719" cy="45719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308540" y="1004157"/>
              <a:ext cx="4181086" cy="1033374"/>
            </a:xfrm>
            <a:custGeom>
              <a:avLst/>
              <a:gdLst>
                <a:gd name="connsiteX0" fmla="*/ 1121755 w 4181086"/>
                <a:gd name="connsiteY0" fmla="*/ 771632 h 1033374"/>
                <a:gd name="connsiteX1" fmla="*/ 1125154 w 4181086"/>
                <a:gd name="connsiteY1" fmla="*/ 1033374 h 1033374"/>
                <a:gd name="connsiteX2" fmla="*/ 367120 w 4181086"/>
                <a:gd name="connsiteY2" fmla="*/ 1019777 h 1033374"/>
                <a:gd name="connsiteX3" fmla="*/ 360322 w 4181086"/>
                <a:gd name="connsiteY3" fmla="*/ 200556 h 1033374"/>
                <a:gd name="connsiteX4" fmla="*/ 0 w 4181086"/>
                <a:gd name="connsiteY4" fmla="*/ 193758 h 1033374"/>
                <a:gd name="connsiteX5" fmla="*/ 0 w 4181086"/>
                <a:gd name="connsiteY5" fmla="*/ 3400 h 1033374"/>
                <a:gd name="connsiteX6" fmla="*/ 4181086 w 4181086"/>
                <a:gd name="connsiteY6" fmla="*/ 0 h 1033374"/>
                <a:gd name="connsiteX7" fmla="*/ 4177687 w 4181086"/>
                <a:gd name="connsiteY7" fmla="*/ 203956 h 1033374"/>
                <a:gd name="connsiteX8" fmla="*/ 489493 w 4181086"/>
                <a:gd name="connsiteY8" fmla="*/ 203956 h 1033374"/>
                <a:gd name="connsiteX9" fmla="*/ 486094 w 4181086"/>
                <a:gd name="connsiteY9" fmla="*/ 768232 h 1033374"/>
                <a:gd name="connsiteX10" fmla="*/ 1121755 w 4181086"/>
                <a:gd name="connsiteY10" fmla="*/ 771632 h 103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81086" h="1033374">
                  <a:moveTo>
                    <a:pt x="1121755" y="771632"/>
                  </a:moveTo>
                  <a:lnTo>
                    <a:pt x="1125154" y="1033374"/>
                  </a:lnTo>
                  <a:lnTo>
                    <a:pt x="367120" y="1019777"/>
                  </a:lnTo>
                  <a:lnTo>
                    <a:pt x="360322" y="200556"/>
                  </a:lnTo>
                  <a:lnTo>
                    <a:pt x="0" y="193758"/>
                  </a:lnTo>
                  <a:lnTo>
                    <a:pt x="0" y="3400"/>
                  </a:lnTo>
                  <a:lnTo>
                    <a:pt x="4181086" y="0"/>
                  </a:lnTo>
                  <a:lnTo>
                    <a:pt x="4177687" y="203956"/>
                  </a:lnTo>
                  <a:lnTo>
                    <a:pt x="489493" y="203956"/>
                  </a:lnTo>
                  <a:lnTo>
                    <a:pt x="486094" y="768232"/>
                  </a:lnTo>
                  <a:lnTo>
                    <a:pt x="1121755" y="771632"/>
                  </a:lnTo>
                  <a:close/>
                </a:path>
              </a:pathLst>
            </a:custGeom>
            <a:solidFill>
              <a:srgbClr val="92D050">
                <a:alpha val="56000"/>
              </a:srgbClr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Полилиния 56"/>
          <p:cNvSpPr/>
          <p:nvPr/>
        </p:nvSpPr>
        <p:spPr>
          <a:xfrm>
            <a:off x="2521904" y="4437112"/>
            <a:ext cx="4931938" cy="758099"/>
          </a:xfrm>
          <a:custGeom>
            <a:avLst/>
            <a:gdLst>
              <a:gd name="connsiteX0" fmla="*/ 4334 w 4168971"/>
              <a:gd name="connsiteY0" fmla="*/ 212349 h 585043"/>
              <a:gd name="connsiteX1" fmla="*/ 1135416 w 4168971"/>
              <a:gd name="connsiteY1" fmla="*/ 208016 h 585043"/>
              <a:gd name="connsiteX2" fmla="*/ 1135416 w 4168971"/>
              <a:gd name="connsiteY2" fmla="*/ 0 h 585043"/>
              <a:gd name="connsiteX3" fmla="*/ 1326097 w 4168971"/>
              <a:gd name="connsiteY3" fmla="*/ 4334 h 585043"/>
              <a:gd name="connsiteX4" fmla="*/ 1326097 w 4168971"/>
              <a:gd name="connsiteY4" fmla="*/ 221017 h 585043"/>
              <a:gd name="connsiteX5" fmla="*/ 1872137 w 4168971"/>
              <a:gd name="connsiteY5" fmla="*/ 208016 h 585043"/>
              <a:gd name="connsiteX6" fmla="*/ 1867803 w 4168971"/>
              <a:gd name="connsiteY6" fmla="*/ 8668 h 585043"/>
              <a:gd name="connsiteX7" fmla="*/ 2071485 w 4168971"/>
              <a:gd name="connsiteY7" fmla="*/ 13001 h 585043"/>
              <a:gd name="connsiteX8" fmla="*/ 2067151 w 4168971"/>
              <a:gd name="connsiteY8" fmla="*/ 212349 h 585043"/>
              <a:gd name="connsiteX9" fmla="*/ 2617525 w 4168971"/>
              <a:gd name="connsiteY9" fmla="*/ 208016 h 585043"/>
              <a:gd name="connsiteX10" fmla="*/ 2613191 w 4168971"/>
              <a:gd name="connsiteY10" fmla="*/ 4334 h 585043"/>
              <a:gd name="connsiteX11" fmla="*/ 2808205 w 4168971"/>
              <a:gd name="connsiteY11" fmla="*/ 17335 h 585043"/>
              <a:gd name="connsiteX12" fmla="*/ 2812539 w 4168971"/>
              <a:gd name="connsiteY12" fmla="*/ 212349 h 585043"/>
              <a:gd name="connsiteX13" fmla="*/ 3384580 w 4168971"/>
              <a:gd name="connsiteY13" fmla="*/ 203682 h 585043"/>
              <a:gd name="connsiteX14" fmla="*/ 3384580 w 4168971"/>
              <a:gd name="connsiteY14" fmla="*/ 4334 h 585043"/>
              <a:gd name="connsiteX15" fmla="*/ 3562260 w 4168971"/>
              <a:gd name="connsiteY15" fmla="*/ 8668 h 585043"/>
              <a:gd name="connsiteX16" fmla="*/ 3570927 w 4168971"/>
              <a:gd name="connsiteY16" fmla="*/ 212349 h 585043"/>
              <a:gd name="connsiteX17" fmla="*/ 4168971 w 4168971"/>
              <a:gd name="connsiteY17" fmla="*/ 203682 h 585043"/>
              <a:gd name="connsiteX18" fmla="*/ 4168971 w 4168971"/>
              <a:gd name="connsiteY18" fmla="*/ 585043 h 585043"/>
              <a:gd name="connsiteX19" fmla="*/ 2929547 w 4168971"/>
              <a:gd name="connsiteY19" fmla="*/ 585043 h 585043"/>
              <a:gd name="connsiteX20" fmla="*/ 2933881 w 4168971"/>
              <a:gd name="connsiteY20" fmla="*/ 346692 h 585043"/>
              <a:gd name="connsiteX21" fmla="*/ 0 w 4168971"/>
              <a:gd name="connsiteY21" fmla="*/ 346692 h 585043"/>
              <a:gd name="connsiteX22" fmla="*/ 4334 w 4168971"/>
              <a:gd name="connsiteY22" fmla="*/ 212349 h 58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68971" h="585043">
                <a:moveTo>
                  <a:pt x="4334" y="212349"/>
                </a:moveTo>
                <a:lnTo>
                  <a:pt x="1135416" y="208016"/>
                </a:lnTo>
                <a:lnTo>
                  <a:pt x="1135416" y="0"/>
                </a:lnTo>
                <a:lnTo>
                  <a:pt x="1326097" y="4334"/>
                </a:lnTo>
                <a:lnTo>
                  <a:pt x="1326097" y="221017"/>
                </a:lnTo>
                <a:lnTo>
                  <a:pt x="1872137" y="208016"/>
                </a:lnTo>
                <a:cubicBezTo>
                  <a:pt x="1870692" y="141567"/>
                  <a:pt x="1869248" y="75117"/>
                  <a:pt x="1867803" y="8668"/>
                </a:cubicBezTo>
                <a:lnTo>
                  <a:pt x="2071485" y="13001"/>
                </a:lnTo>
                <a:cubicBezTo>
                  <a:pt x="2070040" y="79450"/>
                  <a:pt x="2068596" y="145900"/>
                  <a:pt x="2067151" y="212349"/>
                </a:cubicBezTo>
                <a:lnTo>
                  <a:pt x="2617525" y="208016"/>
                </a:lnTo>
                <a:cubicBezTo>
                  <a:pt x="2616080" y="140122"/>
                  <a:pt x="2614636" y="72228"/>
                  <a:pt x="2613191" y="4334"/>
                </a:cubicBezTo>
                <a:lnTo>
                  <a:pt x="2808205" y="17335"/>
                </a:lnTo>
                <a:cubicBezTo>
                  <a:pt x="2809650" y="82340"/>
                  <a:pt x="2811094" y="147344"/>
                  <a:pt x="2812539" y="212349"/>
                </a:cubicBezTo>
                <a:lnTo>
                  <a:pt x="3384580" y="203682"/>
                </a:lnTo>
                <a:lnTo>
                  <a:pt x="3384580" y="4334"/>
                </a:lnTo>
                <a:lnTo>
                  <a:pt x="3562260" y="8668"/>
                </a:lnTo>
                <a:lnTo>
                  <a:pt x="3570927" y="212349"/>
                </a:lnTo>
                <a:lnTo>
                  <a:pt x="4168971" y="203682"/>
                </a:lnTo>
                <a:lnTo>
                  <a:pt x="4168971" y="585043"/>
                </a:lnTo>
                <a:lnTo>
                  <a:pt x="2929547" y="585043"/>
                </a:lnTo>
                <a:cubicBezTo>
                  <a:pt x="2930992" y="505593"/>
                  <a:pt x="2932436" y="426142"/>
                  <a:pt x="2933881" y="346692"/>
                </a:cubicBezTo>
                <a:lnTo>
                  <a:pt x="0" y="346692"/>
                </a:lnTo>
                <a:lnTo>
                  <a:pt x="4334" y="212349"/>
                </a:lnTo>
                <a:close/>
              </a:path>
            </a:pathLst>
          </a:custGeom>
          <a:solidFill>
            <a:sysClr val="windowText" lastClr="000000">
              <a:lumMod val="75000"/>
              <a:lumOff val="25000"/>
              <a:alpha val="54000"/>
            </a:sysClr>
          </a:solidFill>
          <a:ln w="2540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42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796" y="260648"/>
            <a:ext cx="7272808" cy="75212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Схема расположения многоквартирного дома 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(ул. Кирова, д. 18)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91680" y="908720"/>
            <a:ext cx="7452320" cy="5832648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5616623" cy="460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 bwMode="auto">
          <a:xfrm flipH="1">
            <a:off x="2339752" y="2132856"/>
            <a:ext cx="1296144" cy="864096"/>
          </a:xfrm>
          <a:prstGeom prst="wedgeRoundRectCallout">
            <a:avLst>
              <a:gd name="adj1" fmla="val -45623"/>
              <a:gd name="adj2" fmla="val 232256"/>
              <a:gd name="adj3" fmla="val 1666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chemeClr val="accent4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5846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796" y="260648"/>
            <a:ext cx="7272808" cy="75212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Визуализация в виде фотографии предполагаемой к благоустройству территории (настоящее время)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 (ул. Кирова, д. 18)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2"/>
            <a:ext cx="6696744" cy="5023769"/>
          </a:xfrm>
        </p:spPr>
      </p:pic>
    </p:spTree>
    <p:extLst>
      <p:ext uri="{BB962C8B-B14F-4D97-AF65-F5344CB8AC3E}">
        <p14:creationId xmlns:p14="http://schemas.microsoft.com/office/powerpoint/2010/main" val="200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796" y="260648"/>
            <a:ext cx="7272808" cy="75212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Текстовое описание мероприятий по благоустройству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 (ул. Кирова, д. 18)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763688" y="1988840"/>
            <a:ext cx="738031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>
              <a:spcBef>
                <a:spcPct val="20000"/>
              </a:spcBef>
            </a:pP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Ремонт дворовой территории сметная стоимость- 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877,883тыс. </a:t>
            </a: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руб.</a:t>
            </a:r>
          </a:p>
          <a:p>
            <a:pPr lvl="0" algn="l">
              <a:spcBef>
                <a:spcPct val="20000"/>
              </a:spcBef>
            </a:pP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Из 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них:</a:t>
            </a:r>
            <a:endParaRPr lang="ru-RU" sz="1800" kern="0" dirty="0">
              <a:solidFill>
                <a:srgbClr val="0000FF"/>
              </a:solidFill>
              <a:latin typeface="Microsoft Sans Serif"/>
            </a:endParaRPr>
          </a:p>
          <a:p>
            <a:pPr lvl="0" algn="l">
              <a:spcBef>
                <a:spcPct val="20000"/>
              </a:spcBef>
            </a:pP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1. Асфальтирование  придомовой территории – 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622 </a:t>
            </a: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м2- 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856,353 </a:t>
            </a:r>
            <a:r>
              <a:rPr lang="ru-RU" sz="1800" kern="0" dirty="0" err="1" smtClean="0">
                <a:solidFill>
                  <a:srgbClr val="0000FF"/>
                </a:solidFill>
                <a:latin typeface="Microsoft Sans Serif"/>
              </a:rPr>
              <a:t>тыс.руб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.</a:t>
            </a:r>
            <a:endParaRPr lang="ru-RU" sz="1800" kern="0" dirty="0">
              <a:solidFill>
                <a:srgbClr val="0000FF"/>
              </a:solidFill>
              <a:latin typeface="Microsoft Sans Serif"/>
            </a:endParaRPr>
          </a:p>
          <a:p>
            <a:pPr lvl="0" algn="l">
              <a:spcBef>
                <a:spcPct val="20000"/>
              </a:spcBef>
            </a:pP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2. Скамья со спинкой с установкой  – 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2 </a:t>
            </a: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шт. 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(10100тыс. </a:t>
            </a: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руб.)</a:t>
            </a:r>
          </a:p>
          <a:p>
            <a:pPr lvl="0" algn="l">
              <a:spcBef>
                <a:spcPct val="20000"/>
              </a:spcBef>
            </a:pP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3. Урна уличная с установкой – 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4 </a:t>
            </a: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шт. 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(6060 </a:t>
            </a: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руб.)</a:t>
            </a:r>
          </a:p>
          <a:p>
            <a:pPr lvl="0" algn="l">
              <a:spcBef>
                <a:spcPct val="20000"/>
              </a:spcBef>
            </a:pP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4. Монтаж и установка 1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 фонаря </a:t>
            </a: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УО- 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1 </a:t>
            </a: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шт.- 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5370тыс. </a:t>
            </a: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руб.</a:t>
            </a:r>
          </a:p>
          <a:p>
            <a:pPr lvl="0" algn="l">
              <a:spcBef>
                <a:spcPct val="20000"/>
              </a:spcBef>
            </a:pPr>
            <a:endParaRPr lang="ru-RU" sz="1800" kern="0" dirty="0">
              <a:solidFill>
                <a:srgbClr val="0000FF"/>
              </a:solidFill>
              <a:latin typeface="Microsoft Sans Serif"/>
            </a:endParaRPr>
          </a:p>
          <a:p>
            <a:pPr lvl="0" algn="l">
              <a:spcBef>
                <a:spcPct val="20000"/>
              </a:spcBef>
            </a:pPr>
            <a:r>
              <a:rPr lang="ru-RU" sz="1800" kern="0" dirty="0">
                <a:solidFill>
                  <a:srgbClr val="00B0F0"/>
                </a:solidFill>
                <a:latin typeface="Microsoft Sans Serif"/>
              </a:rPr>
              <a:t>5. Санитарная очистка территории</a:t>
            </a:r>
          </a:p>
          <a:p>
            <a:pPr lvl="0" algn="l">
              <a:spcBef>
                <a:spcPct val="20000"/>
              </a:spcBef>
            </a:pPr>
            <a:r>
              <a:rPr lang="ru-RU" sz="1800" kern="0" dirty="0">
                <a:solidFill>
                  <a:srgbClr val="00B0F0"/>
                </a:solidFill>
                <a:latin typeface="Microsoft Sans Serif"/>
              </a:rPr>
              <a:t>6. Вырубка аварийных и дикорастущих насаждений </a:t>
            </a:r>
          </a:p>
          <a:p>
            <a:pPr lvl="0" algn="l">
              <a:spcBef>
                <a:spcPct val="20000"/>
              </a:spcBef>
            </a:pPr>
            <a:r>
              <a:rPr lang="ru-RU" sz="1800" kern="0" dirty="0">
                <a:solidFill>
                  <a:srgbClr val="00B0F0"/>
                </a:solidFill>
                <a:latin typeface="Microsoft Sans Serif"/>
              </a:rPr>
              <a:t>7. Озеленение (устройство клумб, декоративных ограждений)</a:t>
            </a:r>
          </a:p>
          <a:p>
            <a:pPr lvl="0" algn="l">
              <a:spcBef>
                <a:spcPct val="20000"/>
              </a:spcBef>
            </a:pPr>
            <a:r>
              <a:rPr lang="ru-RU" sz="1800" kern="0" dirty="0">
                <a:solidFill>
                  <a:srgbClr val="00B0F0"/>
                </a:solidFill>
                <a:latin typeface="Microsoft Sans Serif"/>
              </a:rPr>
              <a:t>8. Окраска малых архитектурных форм</a:t>
            </a:r>
          </a:p>
        </p:txBody>
      </p:sp>
    </p:spTree>
    <p:extLst>
      <p:ext uri="{BB962C8B-B14F-4D97-AF65-F5344CB8AC3E}">
        <p14:creationId xmlns:p14="http://schemas.microsoft.com/office/powerpoint/2010/main" val="200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796" y="260648"/>
            <a:ext cx="7272808" cy="75212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Схема планировки территории и расстановки объектов благоустройства (ул. Кирова, д. 18)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22" name="Рисунок 21" descr="C:\Users\Noskov_SA\Desktop\кирова 18.ti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" r="34338" b="16188"/>
          <a:stretch/>
        </p:blipFill>
        <p:spPr bwMode="auto">
          <a:xfrm rot="16200000">
            <a:off x="3020418" y="221232"/>
            <a:ext cx="4759350" cy="72728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2372093" y="2304288"/>
            <a:ext cx="5944323" cy="3284952"/>
            <a:chOff x="0" y="0"/>
            <a:chExt cx="5248894" cy="2648103"/>
          </a:xfrm>
        </p:grpSpPr>
        <p:sp>
          <p:nvSpPr>
            <p:cNvPr id="24" name="Полилиния 23"/>
            <p:cNvSpPr/>
            <p:nvPr/>
          </p:nvSpPr>
          <p:spPr>
            <a:xfrm>
              <a:off x="424282" y="899770"/>
              <a:ext cx="3942608" cy="760021"/>
            </a:xfrm>
            <a:custGeom>
              <a:avLst/>
              <a:gdLst>
                <a:gd name="connsiteX0" fmla="*/ 0 w 3942608"/>
                <a:gd name="connsiteY0" fmla="*/ 35626 h 760021"/>
                <a:gd name="connsiteX1" fmla="*/ 3918857 w 3942608"/>
                <a:gd name="connsiteY1" fmla="*/ 0 h 760021"/>
                <a:gd name="connsiteX2" fmla="*/ 3942608 w 3942608"/>
                <a:gd name="connsiteY2" fmla="*/ 718457 h 760021"/>
                <a:gd name="connsiteX3" fmla="*/ 17813 w 3942608"/>
                <a:gd name="connsiteY3" fmla="*/ 760021 h 760021"/>
                <a:gd name="connsiteX4" fmla="*/ 0 w 3942608"/>
                <a:gd name="connsiteY4" fmla="*/ 35626 h 76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2608" h="760021">
                  <a:moveTo>
                    <a:pt x="0" y="35626"/>
                  </a:moveTo>
                  <a:lnTo>
                    <a:pt x="3918857" y="0"/>
                  </a:lnTo>
                  <a:lnTo>
                    <a:pt x="3942608" y="718457"/>
                  </a:lnTo>
                  <a:lnTo>
                    <a:pt x="17813" y="760021"/>
                  </a:lnTo>
                  <a:lnTo>
                    <a:pt x="0" y="35626"/>
                  </a:lnTo>
                  <a:close/>
                </a:path>
              </a:pathLst>
            </a:custGeom>
            <a:solidFill>
              <a:srgbClr val="4F81BD">
                <a:alpha val="49000"/>
              </a:srgbClr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0" y="0"/>
              <a:ext cx="5248894" cy="2262493"/>
              <a:chOff x="0" y="0"/>
              <a:chExt cx="5248894" cy="2262493"/>
            </a:xfrm>
          </p:grpSpPr>
          <p:sp>
            <p:nvSpPr>
              <p:cNvPr id="28" name="Полилиния 27"/>
              <p:cNvSpPr/>
              <p:nvPr/>
            </p:nvSpPr>
            <p:spPr>
              <a:xfrm>
                <a:off x="0" y="102413"/>
                <a:ext cx="5248894" cy="1555668"/>
              </a:xfrm>
              <a:custGeom>
                <a:avLst/>
                <a:gdLst>
                  <a:gd name="connsiteX0" fmla="*/ 255320 w 5248894"/>
                  <a:gd name="connsiteY0" fmla="*/ 1555668 h 1555668"/>
                  <a:gd name="connsiteX1" fmla="*/ 11876 w 5248894"/>
                  <a:gd name="connsiteY1" fmla="*/ 1555668 h 1555668"/>
                  <a:gd name="connsiteX2" fmla="*/ 0 w 5248894"/>
                  <a:gd name="connsiteY2" fmla="*/ 5938 h 1555668"/>
                  <a:gd name="connsiteX3" fmla="*/ 872837 w 5248894"/>
                  <a:gd name="connsiteY3" fmla="*/ 0 h 1555668"/>
                  <a:gd name="connsiteX4" fmla="*/ 884712 w 5248894"/>
                  <a:gd name="connsiteY4" fmla="*/ 267195 h 1555668"/>
                  <a:gd name="connsiteX5" fmla="*/ 4328556 w 5248894"/>
                  <a:gd name="connsiteY5" fmla="*/ 249382 h 1555668"/>
                  <a:gd name="connsiteX6" fmla="*/ 4981699 w 5248894"/>
                  <a:gd name="connsiteY6" fmla="*/ 967839 h 1555668"/>
                  <a:gd name="connsiteX7" fmla="*/ 5237018 w 5248894"/>
                  <a:gd name="connsiteY7" fmla="*/ 955964 h 1555668"/>
                  <a:gd name="connsiteX8" fmla="*/ 5248894 w 5248894"/>
                  <a:gd name="connsiteY8" fmla="*/ 1514104 h 1555668"/>
                  <a:gd name="connsiteX9" fmla="*/ 4417621 w 5248894"/>
                  <a:gd name="connsiteY9" fmla="*/ 1514104 h 1555668"/>
                  <a:gd name="connsiteX10" fmla="*/ 4399808 w 5248894"/>
                  <a:gd name="connsiteY10" fmla="*/ 760021 h 1555668"/>
                  <a:gd name="connsiteX11" fmla="*/ 4405746 w 5248894"/>
                  <a:gd name="connsiteY11" fmla="*/ 819397 h 1555668"/>
                  <a:gd name="connsiteX12" fmla="*/ 4672940 w 5248894"/>
                  <a:gd name="connsiteY12" fmla="*/ 819397 h 1555668"/>
                  <a:gd name="connsiteX13" fmla="*/ 4340431 w 5248894"/>
                  <a:gd name="connsiteY13" fmla="*/ 409699 h 1555668"/>
                  <a:gd name="connsiteX14" fmla="*/ 3592286 w 5248894"/>
                  <a:gd name="connsiteY14" fmla="*/ 415636 h 1555668"/>
                  <a:gd name="connsiteX15" fmla="*/ 3592286 w 5248894"/>
                  <a:gd name="connsiteY15" fmla="*/ 748145 h 1555668"/>
                  <a:gd name="connsiteX16" fmla="*/ 3473533 w 5248894"/>
                  <a:gd name="connsiteY16" fmla="*/ 742208 h 1555668"/>
                  <a:gd name="connsiteX17" fmla="*/ 3467595 w 5248894"/>
                  <a:gd name="connsiteY17" fmla="*/ 415636 h 1555668"/>
                  <a:gd name="connsiteX18" fmla="*/ 2766951 w 5248894"/>
                  <a:gd name="connsiteY18" fmla="*/ 421574 h 1555668"/>
                  <a:gd name="connsiteX19" fmla="*/ 2772889 w 5248894"/>
                  <a:gd name="connsiteY19" fmla="*/ 760021 h 1555668"/>
                  <a:gd name="connsiteX20" fmla="*/ 2648198 w 5248894"/>
                  <a:gd name="connsiteY20" fmla="*/ 754083 h 1555668"/>
                  <a:gd name="connsiteX21" fmla="*/ 2636322 w 5248894"/>
                  <a:gd name="connsiteY21" fmla="*/ 427512 h 1555668"/>
                  <a:gd name="connsiteX22" fmla="*/ 1971304 w 5248894"/>
                  <a:gd name="connsiteY22" fmla="*/ 433449 h 1555668"/>
                  <a:gd name="connsiteX23" fmla="*/ 1977242 w 5248894"/>
                  <a:gd name="connsiteY23" fmla="*/ 765958 h 1555668"/>
                  <a:gd name="connsiteX24" fmla="*/ 1852551 w 5248894"/>
                  <a:gd name="connsiteY24" fmla="*/ 765958 h 1555668"/>
                  <a:gd name="connsiteX25" fmla="*/ 1840676 w 5248894"/>
                  <a:gd name="connsiteY25" fmla="*/ 427512 h 1555668"/>
                  <a:gd name="connsiteX26" fmla="*/ 1157844 w 5248894"/>
                  <a:gd name="connsiteY26" fmla="*/ 427512 h 1555668"/>
                  <a:gd name="connsiteX27" fmla="*/ 1157844 w 5248894"/>
                  <a:gd name="connsiteY27" fmla="*/ 777834 h 1555668"/>
                  <a:gd name="connsiteX28" fmla="*/ 1039091 w 5248894"/>
                  <a:gd name="connsiteY28" fmla="*/ 771896 h 1555668"/>
                  <a:gd name="connsiteX29" fmla="*/ 1033153 w 5248894"/>
                  <a:gd name="connsiteY29" fmla="*/ 427512 h 1555668"/>
                  <a:gd name="connsiteX30" fmla="*/ 249382 w 5248894"/>
                  <a:gd name="connsiteY30" fmla="*/ 439387 h 1555668"/>
                  <a:gd name="connsiteX31" fmla="*/ 255320 w 5248894"/>
                  <a:gd name="connsiteY31" fmla="*/ 1555668 h 1555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48894" h="1555668">
                    <a:moveTo>
                      <a:pt x="255320" y="1555668"/>
                    </a:moveTo>
                    <a:lnTo>
                      <a:pt x="11876" y="1555668"/>
                    </a:lnTo>
                    <a:cubicBezTo>
                      <a:pt x="7917" y="1039091"/>
                      <a:pt x="3959" y="522515"/>
                      <a:pt x="0" y="5938"/>
                    </a:cubicBezTo>
                    <a:lnTo>
                      <a:pt x="872837" y="0"/>
                    </a:lnTo>
                    <a:lnTo>
                      <a:pt x="884712" y="267195"/>
                    </a:lnTo>
                    <a:lnTo>
                      <a:pt x="4328556" y="249382"/>
                    </a:lnTo>
                    <a:lnTo>
                      <a:pt x="4981699" y="967839"/>
                    </a:lnTo>
                    <a:lnTo>
                      <a:pt x="5237018" y="955964"/>
                    </a:lnTo>
                    <a:lnTo>
                      <a:pt x="5248894" y="1514104"/>
                    </a:lnTo>
                    <a:lnTo>
                      <a:pt x="4417621" y="1514104"/>
                    </a:lnTo>
                    <a:lnTo>
                      <a:pt x="4399808" y="760021"/>
                    </a:lnTo>
                    <a:lnTo>
                      <a:pt x="4405746" y="819397"/>
                    </a:lnTo>
                    <a:lnTo>
                      <a:pt x="4672940" y="819397"/>
                    </a:lnTo>
                    <a:lnTo>
                      <a:pt x="4340431" y="409699"/>
                    </a:lnTo>
                    <a:lnTo>
                      <a:pt x="3592286" y="415636"/>
                    </a:lnTo>
                    <a:lnTo>
                      <a:pt x="3592286" y="748145"/>
                    </a:lnTo>
                    <a:lnTo>
                      <a:pt x="3473533" y="742208"/>
                    </a:lnTo>
                    <a:lnTo>
                      <a:pt x="3467595" y="415636"/>
                    </a:lnTo>
                    <a:lnTo>
                      <a:pt x="2766951" y="421574"/>
                    </a:lnTo>
                    <a:lnTo>
                      <a:pt x="2772889" y="760021"/>
                    </a:lnTo>
                    <a:lnTo>
                      <a:pt x="2648198" y="754083"/>
                    </a:lnTo>
                    <a:lnTo>
                      <a:pt x="2636322" y="427512"/>
                    </a:lnTo>
                    <a:lnTo>
                      <a:pt x="1971304" y="433449"/>
                    </a:lnTo>
                    <a:lnTo>
                      <a:pt x="1977242" y="765958"/>
                    </a:lnTo>
                    <a:lnTo>
                      <a:pt x="1852551" y="765958"/>
                    </a:lnTo>
                    <a:lnTo>
                      <a:pt x="1840676" y="427512"/>
                    </a:lnTo>
                    <a:lnTo>
                      <a:pt x="1157844" y="427512"/>
                    </a:lnTo>
                    <a:lnTo>
                      <a:pt x="1157844" y="777834"/>
                    </a:lnTo>
                    <a:lnTo>
                      <a:pt x="1039091" y="771896"/>
                    </a:lnTo>
                    <a:lnTo>
                      <a:pt x="1033153" y="427512"/>
                    </a:lnTo>
                    <a:lnTo>
                      <a:pt x="249382" y="439387"/>
                    </a:lnTo>
                    <a:cubicBezTo>
                      <a:pt x="251361" y="811481"/>
                      <a:pt x="253341" y="1183574"/>
                      <a:pt x="255320" y="1555668"/>
                    </a:cubicBezTo>
                    <a:close/>
                  </a:path>
                </a:pathLst>
              </a:custGeom>
              <a:solidFill>
                <a:sysClr val="windowText" lastClr="000000">
                  <a:lumMod val="85000"/>
                  <a:lumOff val="15000"/>
                  <a:alpha val="48000"/>
                </a:sysClr>
              </a:solidFill>
              <a:ln w="25400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248717" y="526695"/>
                <a:ext cx="4391025" cy="1128395"/>
              </a:xfrm>
              <a:custGeom>
                <a:avLst/>
                <a:gdLst>
                  <a:gd name="connsiteX0" fmla="*/ 166688 w 4391025"/>
                  <a:gd name="connsiteY0" fmla="*/ 1128712 h 1128712"/>
                  <a:gd name="connsiteX1" fmla="*/ 19050 w 4391025"/>
                  <a:gd name="connsiteY1" fmla="*/ 1128712 h 1128712"/>
                  <a:gd name="connsiteX2" fmla="*/ 0 w 4391025"/>
                  <a:gd name="connsiteY2" fmla="*/ 28575 h 1128712"/>
                  <a:gd name="connsiteX3" fmla="*/ 771525 w 4391025"/>
                  <a:gd name="connsiteY3" fmla="*/ 19050 h 1128712"/>
                  <a:gd name="connsiteX4" fmla="*/ 785813 w 4391025"/>
                  <a:gd name="connsiteY4" fmla="*/ 361950 h 1128712"/>
                  <a:gd name="connsiteX5" fmla="*/ 914400 w 4391025"/>
                  <a:gd name="connsiteY5" fmla="*/ 361950 h 1128712"/>
                  <a:gd name="connsiteX6" fmla="*/ 919163 w 4391025"/>
                  <a:gd name="connsiteY6" fmla="*/ 4762 h 1128712"/>
                  <a:gd name="connsiteX7" fmla="*/ 1585913 w 4391025"/>
                  <a:gd name="connsiteY7" fmla="*/ 19050 h 1128712"/>
                  <a:gd name="connsiteX8" fmla="*/ 1590675 w 4391025"/>
                  <a:gd name="connsiteY8" fmla="*/ 342900 h 1128712"/>
                  <a:gd name="connsiteX9" fmla="*/ 1728788 w 4391025"/>
                  <a:gd name="connsiteY9" fmla="*/ 338137 h 1128712"/>
                  <a:gd name="connsiteX10" fmla="*/ 1719263 w 4391025"/>
                  <a:gd name="connsiteY10" fmla="*/ 28575 h 1128712"/>
                  <a:gd name="connsiteX11" fmla="*/ 2376488 w 4391025"/>
                  <a:gd name="connsiteY11" fmla="*/ 9525 h 1128712"/>
                  <a:gd name="connsiteX12" fmla="*/ 2386013 w 4391025"/>
                  <a:gd name="connsiteY12" fmla="*/ 347662 h 1128712"/>
                  <a:gd name="connsiteX13" fmla="*/ 2528888 w 4391025"/>
                  <a:gd name="connsiteY13" fmla="*/ 342900 h 1128712"/>
                  <a:gd name="connsiteX14" fmla="*/ 2528888 w 4391025"/>
                  <a:gd name="connsiteY14" fmla="*/ 9525 h 1128712"/>
                  <a:gd name="connsiteX15" fmla="*/ 3195638 w 4391025"/>
                  <a:gd name="connsiteY15" fmla="*/ 0 h 1128712"/>
                  <a:gd name="connsiteX16" fmla="*/ 3214688 w 4391025"/>
                  <a:gd name="connsiteY16" fmla="*/ 333375 h 1128712"/>
                  <a:gd name="connsiteX17" fmla="*/ 3357563 w 4391025"/>
                  <a:gd name="connsiteY17" fmla="*/ 338137 h 1128712"/>
                  <a:gd name="connsiteX18" fmla="*/ 3357563 w 4391025"/>
                  <a:gd name="connsiteY18" fmla="*/ 0 h 1128712"/>
                  <a:gd name="connsiteX19" fmla="*/ 4081463 w 4391025"/>
                  <a:gd name="connsiteY19" fmla="*/ 0 h 1128712"/>
                  <a:gd name="connsiteX20" fmla="*/ 4391025 w 4391025"/>
                  <a:gd name="connsiteY20" fmla="*/ 376237 h 1128712"/>
                  <a:gd name="connsiteX21" fmla="*/ 4105275 w 4391025"/>
                  <a:gd name="connsiteY21" fmla="*/ 381000 h 1128712"/>
                  <a:gd name="connsiteX22" fmla="*/ 4105275 w 4391025"/>
                  <a:gd name="connsiteY22" fmla="*/ 352425 h 1128712"/>
                  <a:gd name="connsiteX23" fmla="*/ 157163 w 4391025"/>
                  <a:gd name="connsiteY23" fmla="*/ 385762 h 1128712"/>
                  <a:gd name="connsiteX24" fmla="*/ 166688 w 4391025"/>
                  <a:gd name="connsiteY24" fmla="*/ 1128712 h 1128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391025" h="1128712">
                    <a:moveTo>
                      <a:pt x="166688" y="1128712"/>
                    </a:moveTo>
                    <a:lnTo>
                      <a:pt x="19050" y="1128712"/>
                    </a:lnTo>
                    <a:lnTo>
                      <a:pt x="0" y="28575"/>
                    </a:lnTo>
                    <a:lnTo>
                      <a:pt x="771525" y="19050"/>
                    </a:lnTo>
                    <a:lnTo>
                      <a:pt x="785813" y="361950"/>
                    </a:lnTo>
                    <a:lnTo>
                      <a:pt x="914400" y="361950"/>
                    </a:lnTo>
                    <a:cubicBezTo>
                      <a:pt x="915988" y="242887"/>
                      <a:pt x="917575" y="123825"/>
                      <a:pt x="919163" y="4762"/>
                    </a:cubicBezTo>
                    <a:lnTo>
                      <a:pt x="1585913" y="19050"/>
                    </a:lnTo>
                    <a:cubicBezTo>
                      <a:pt x="1587500" y="127000"/>
                      <a:pt x="1589088" y="234950"/>
                      <a:pt x="1590675" y="342900"/>
                    </a:cubicBezTo>
                    <a:lnTo>
                      <a:pt x="1728788" y="338137"/>
                    </a:lnTo>
                    <a:lnTo>
                      <a:pt x="1719263" y="28575"/>
                    </a:lnTo>
                    <a:lnTo>
                      <a:pt x="2376488" y="9525"/>
                    </a:lnTo>
                    <a:lnTo>
                      <a:pt x="2386013" y="347662"/>
                    </a:lnTo>
                    <a:lnTo>
                      <a:pt x="2528888" y="342900"/>
                    </a:lnTo>
                    <a:lnTo>
                      <a:pt x="2528888" y="9525"/>
                    </a:lnTo>
                    <a:lnTo>
                      <a:pt x="3195638" y="0"/>
                    </a:lnTo>
                    <a:lnTo>
                      <a:pt x="3214688" y="333375"/>
                    </a:lnTo>
                    <a:lnTo>
                      <a:pt x="3357563" y="338137"/>
                    </a:lnTo>
                    <a:lnTo>
                      <a:pt x="3357563" y="0"/>
                    </a:lnTo>
                    <a:lnTo>
                      <a:pt x="4081463" y="0"/>
                    </a:lnTo>
                    <a:lnTo>
                      <a:pt x="4391025" y="376237"/>
                    </a:lnTo>
                    <a:lnTo>
                      <a:pt x="4105275" y="381000"/>
                    </a:lnTo>
                    <a:lnTo>
                      <a:pt x="4105275" y="352425"/>
                    </a:lnTo>
                    <a:lnTo>
                      <a:pt x="157163" y="385762"/>
                    </a:lnTo>
                    <a:lnTo>
                      <a:pt x="166688" y="1128712"/>
                    </a:lnTo>
                    <a:close/>
                  </a:path>
                </a:pathLst>
              </a:custGeom>
              <a:solidFill>
                <a:srgbClr val="92D050">
                  <a:alpha val="52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>
                <a:off x="263347" y="1638605"/>
                <a:ext cx="4443412" cy="623888"/>
              </a:xfrm>
              <a:custGeom>
                <a:avLst/>
                <a:gdLst>
                  <a:gd name="connsiteX0" fmla="*/ 0 w 4443412"/>
                  <a:gd name="connsiteY0" fmla="*/ 33338 h 623888"/>
                  <a:gd name="connsiteX1" fmla="*/ 0 w 4443412"/>
                  <a:gd name="connsiteY1" fmla="*/ 623888 h 623888"/>
                  <a:gd name="connsiteX2" fmla="*/ 4443412 w 4443412"/>
                  <a:gd name="connsiteY2" fmla="*/ 585788 h 623888"/>
                  <a:gd name="connsiteX3" fmla="*/ 4433887 w 4443412"/>
                  <a:gd name="connsiteY3" fmla="*/ 0 h 623888"/>
                  <a:gd name="connsiteX4" fmla="*/ 0 w 4443412"/>
                  <a:gd name="connsiteY4" fmla="*/ 33338 h 623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3412" h="623888">
                    <a:moveTo>
                      <a:pt x="0" y="33338"/>
                    </a:moveTo>
                    <a:lnTo>
                      <a:pt x="0" y="623888"/>
                    </a:lnTo>
                    <a:lnTo>
                      <a:pt x="4443412" y="585788"/>
                    </a:lnTo>
                    <a:lnTo>
                      <a:pt x="4433887" y="0"/>
                    </a:lnTo>
                    <a:lnTo>
                      <a:pt x="0" y="33338"/>
                    </a:lnTo>
                    <a:close/>
                  </a:path>
                </a:pathLst>
              </a:custGeom>
              <a:solidFill>
                <a:srgbClr val="92D050">
                  <a:alpha val="52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0" y="0"/>
                <a:ext cx="4338320" cy="371475"/>
              </a:xfrm>
              <a:custGeom>
                <a:avLst/>
                <a:gdLst>
                  <a:gd name="connsiteX0" fmla="*/ 0 w 4338638"/>
                  <a:gd name="connsiteY0" fmla="*/ 114300 h 371475"/>
                  <a:gd name="connsiteX1" fmla="*/ 4763 w 4338638"/>
                  <a:gd name="connsiteY1" fmla="*/ 0 h 371475"/>
                  <a:gd name="connsiteX2" fmla="*/ 4338638 w 4338638"/>
                  <a:gd name="connsiteY2" fmla="*/ 28575 h 371475"/>
                  <a:gd name="connsiteX3" fmla="*/ 4329113 w 4338638"/>
                  <a:gd name="connsiteY3" fmla="*/ 352425 h 371475"/>
                  <a:gd name="connsiteX4" fmla="*/ 895350 w 4338638"/>
                  <a:gd name="connsiteY4" fmla="*/ 371475 h 371475"/>
                  <a:gd name="connsiteX5" fmla="*/ 871538 w 4338638"/>
                  <a:gd name="connsiteY5" fmla="*/ 90488 h 371475"/>
                  <a:gd name="connsiteX6" fmla="*/ 0 w 4338638"/>
                  <a:gd name="connsiteY6" fmla="*/ 114300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8638" h="371475">
                    <a:moveTo>
                      <a:pt x="0" y="114300"/>
                    </a:moveTo>
                    <a:lnTo>
                      <a:pt x="4763" y="0"/>
                    </a:lnTo>
                    <a:lnTo>
                      <a:pt x="4338638" y="28575"/>
                    </a:lnTo>
                    <a:lnTo>
                      <a:pt x="4329113" y="352425"/>
                    </a:lnTo>
                    <a:lnTo>
                      <a:pt x="895350" y="371475"/>
                    </a:lnTo>
                    <a:lnTo>
                      <a:pt x="871538" y="90488"/>
                    </a:lnTo>
                    <a:lnTo>
                      <a:pt x="0" y="114300"/>
                    </a:lnTo>
                    <a:close/>
                  </a:path>
                </a:pathLst>
              </a:custGeom>
              <a:solidFill>
                <a:srgbClr val="92D050">
                  <a:alpha val="54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3650285" y="563271"/>
                <a:ext cx="45085" cy="45085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2816352" y="555955"/>
                <a:ext cx="45085" cy="45085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1177747" y="555955"/>
                <a:ext cx="45085" cy="45085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1997050" y="548640"/>
                <a:ext cx="45085" cy="45085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2677363" y="219456"/>
                <a:ext cx="127000" cy="45085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3540557" y="204826"/>
                <a:ext cx="127000" cy="45085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6" name="Полилиния 25"/>
            <p:cNvSpPr/>
            <p:nvPr/>
          </p:nvSpPr>
          <p:spPr>
            <a:xfrm>
              <a:off x="7315" y="1667866"/>
              <a:ext cx="256032" cy="980237"/>
            </a:xfrm>
            <a:custGeom>
              <a:avLst/>
              <a:gdLst>
                <a:gd name="connsiteX0" fmla="*/ 0 w 256032"/>
                <a:gd name="connsiteY0" fmla="*/ 0 h 980237"/>
                <a:gd name="connsiteX1" fmla="*/ 256032 w 256032"/>
                <a:gd name="connsiteY1" fmla="*/ 7315 h 980237"/>
                <a:gd name="connsiteX2" fmla="*/ 256032 w 256032"/>
                <a:gd name="connsiteY2" fmla="*/ 980237 h 980237"/>
                <a:gd name="connsiteX3" fmla="*/ 7316 w 256032"/>
                <a:gd name="connsiteY3" fmla="*/ 965606 h 980237"/>
                <a:gd name="connsiteX4" fmla="*/ 0 w 256032"/>
                <a:gd name="connsiteY4" fmla="*/ 0 h 9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032" h="980237">
                  <a:moveTo>
                    <a:pt x="0" y="0"/>
                  </a:moveTo>
                  <a:lnTo>
                    <a:pt x="256032" y="7315"/>
                  </a:lnTo>
                  <a:lnTo>
                    <a:pt x="256032" y="980237"/>
                  </a:lnTo>
                  <a:lnTo>
                    <a:pt x="7316" y="965606"/>
                  </a:lnTo>
                  <a:cubicBezTo>
                    <a:pt x="4877" y="638860"/>
                    <a:pt x="2439" y="312115"/>
                    <a:pt x="0" y="0"/>
                  </a:cubicBezTo>
                  <a:close/>
                </a:path>
              </a:pathLst>
            </a:custGeom>
            <a:solidFill>
              <a:srgbClr val="F79646">
                <a:lumMod val="75000"/>
                <a:alpha val="56000"/>
              </a:srgbClr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4703674" y="1638605"/>
              <a:ext cx="255905" cy="907085"/>
            </a:xfrm>
            <a:custGeom>
              <a:avLst/>
              <a:gdLst>
                <a:gd name="connsiteX0" fmla="*/ 0 w 256032"/>
                <a:gd name="connsiteY0" fmla="*/ 0 h 980237"/>
                <a:gd name="connsiteX1" fmla="*/ 256032 w 256032"/>
                <a:gd name="connsiteY1" fmla="*/ 7315 h 980237"/>
                <a:gd name="connsiteX2" fmla="*/ 256032 w 256032"/>
                <a:gd name="connsiteY2" fmla="*/ 980237 h 980237"/>
                <a:gd name="connsiteX3" fmla="*/ 7316 w 256032"/>
                <a:gd name="connsiteY3" fmla="*/ 965606 h 980237"/>
                <a:gd name="connsiteX4" fmla="*/ 0 w 256032"/>
                <a:gd name="connsiteY4" fmla="*/ 0 h 9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032" h="980237">
                  <a:moveTo>
                    <a:pt x="0" y="0"/>
                  </a:moveTo>
                  <a:lnTo>
                    <a:pt x="256032" y="7315"/>
                  </a:lnTo>
                  <a:lnTo>
                    <a:pt x="256032" y="980237"/>
                  </a:lnTo>
                  <a:lnTo>
                    <a:pt x="7316" y="965606"/>
                  </a:lnTo>
                  <a:cubicBezTo>
                    <a:pt x="4877" y="638860"/>
                    <a:pt x="2439" y="312115"/>
                    <a:pt x="0" y="0"/>
                  </a:cubicBezTo>
                  <a:close/>
                </a:path>
              </a:pathLst>
            </a:custGeom>
            <a:solidFill>
              <a:srgbClr val="F79646">
                <a:lumMod val="75000"/>
                <a:alpha val="56000"/>
              </a:srgbClr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22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796" y="260648"/>
            <a:ext cx="7272808" cy="75212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Схема расположения многоквартирного дома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(ул. Советская, д. 65)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152578" name="Picture 2" descr="C:\Users\user\Desktop\Безымянный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723106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 bwMode="auto">
          <a:xfrm flipH="1">
            <a:off x="2339752" y="2348880"/>
            <a:ext cx="1176033" cy="864096"/>
          </a:xfrm>
          <a:prstGeom prst="wedgeRoundRectCallout">
            <a:avLst>
              <a:gd name="adj1" fmla="val -96596"/>
              <a:gd name="adj2" fmla="val 134577"/>
              <a:gd name="adj3" fmla="val 1666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chemeClr val="accent4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65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8524" y="404664"/>
            <a:ext cx="87129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Общие положения.</a:t>
            </a:r>
          </a:p>
          <a:p>
            <a:pPr algn="just"/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/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     В рамках реализации муниципальной программы «Формирование комфортной городской среды на территории Починковского городского поселения Починковского района Смоленской области на 2018-2022годы» (далее по тексту - Программа) Общественным Советом определена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 следующая очередность проведения работ по благоустройству дворовых территорий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 многоквартирных домов на 2018 год:</a:t>
            </a:r>
          </a:p>
          <a:p>
            <a:pPr marL="285750" indent="-285750" algn="just">
              <a:buFontTx/>
              <a:buChar char="-"/>
            </a:pPr>
            <a:r>
              <a:rPr lang="ru-RU" sz="1400" kern="0" dirty="0" smtClean="0">
                <a:solidFill>
                  <a:srgbClr val="0000FF"/>
                </a:solidFill>
                <a:latin typeface="Microsoft Sans Serif"/>
                <a:ea typeface="+mj-ea"/>
                <a:cs typeface="+mj-cs"/>
              </a:rPr>
              <a:t>ул. Строителей, д.6;</a:t>
            </a:r>
          </a:p>
          <a:p>
            <a:pPr marL="285750" indent="-285750" algn="just">
              <a:buFontTx/>
              <a:buChar char="-"/>
            </a:pPr>
            <a:r>
              <a:rPr lang="ru-RU" sz="1400" kern="0" dirty="0" smtClean="0">
                <a:solidFill>
                  <a:srgbClr val="0000FF"/>
                </a:solidFill>
                <a:latin typeface="Microsoft Sans Serif"/>
                <a:ea typeface="+mj-ea"/>
                <a:cs typeface="+mj-cs"/>
              </a:rPr>
              <a:t>ул. Полевая, д.25;</a:t>
            </a:r>
          </a:p>
          <a:p>
            <a:pPr marL="285750" indent="-285750" algn="just">
              <a:buFontTx/>
              <a:buChar char="-"/>
            </a:pPr>
            <a:r>
              <a:rPr lang="ru-RU" sz="1400" kern="0" dirty="0">
                <a:solidFill>
                  <a:srgbClr val="0000FF"/>
                </a:solidFill>
                <a:latin typeface="Microsoft Sans Serif"/>
                <a:ea typeface="+mj-ea"/>
                <a:cs typeface="+mj-cs"/>
              </a:rPr>
              <a:t>у</a:t>
            </a:r>
            <a:r>
              <a:rPr lang="ru-RU" sz="1400" kern="0" dirty="0" smtClean="0">
                <a:solidFill>
                  <a:srgbClr val="0000FF"/>
                </a:solidFill>
                <a:latin typeface="Microsoft Sans Serif"/>
                <a:ea typeface="+mj-ea"/>
                <a:cs typeface="+mj-cs"/>
              </a:rPr>
              <a:t>л. Кирова, д.18</a:t>
            </a:r>
            <a:r>
              <a:rPr lang="ru-RU" sz="1400" kern="0" dirty="0">
                <a:solidFill>
                  <a:srgbClr val="0000FF"/>
                </a:solidFill>
                <a:latin typeface="Microsoft Sans Serif"/>
                <a:ea typeface="+mj-ea"/>
                <a:cs typeface="+mj-cs"/>
              </a:rPr>
              <a:t>;</a:t>
            </a:r>
            <a:endParaRPr lang="ru-RU" sz="1400" kern="0" dirty="0" smtClean="0">
              <a:solidFill>
                <a:srgbClr val="0000FF"/>
              </a:solidFill>
              <a:latin typeface="Microsoft Sans Serif"/>
              <a:ea typeface="+mj-ea"/>
              <a:cs typeface="+mj-cs"/>
            </a:endParaRPr>
          </a:p>
          <a:p>
            <a:pPr marL="285750" indent="-285750" algn="just">
              <a:buFontTx/>
              <a:buChar char="-"/>
            </a:pPr>
            <a:r>
              <a:rPr lang="ru-RU" sz="1400" kern="0" dirty="0" smtClean="0">
                <a:solidFill>
                  <a:srgbClr val="0000FF"/>
                </a:solidFill>
                <a:latin typeface="Microsoft Sans Serif"/>
                <a:ea typeface="+mj-ea"/>
                <a:cs typeface="+mj-cs"/>
              </a:rPr>
              <a:t>ул. Советская, д.65.</a:t>
            </a:r>
          </a:p>
          <a:p>
            <a:pPr algn="just"/>
            <a:r>
              <a:rPr lang="ru-RU" sz="1400" kern="0" noProof="0" dirty="0" smtClean="0">
                <a:solidFill>
                  <a:srgbClr val="0000FF"/>
                </a:solidFill>
                <a:latin typeface="Microsoft Sans Serif"/>
                <a:ea typeface="+mj-ea"/>
                <a:cs typeface="+mj-cs"/>
              </a:rPr>
              <a:t>     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В настоящее время дворовые территории многоквартирных домов нуждаются в комплексном благоустройстве, поскольку на указанной территории длительное время не проводились мероприятия по благоустройству.</a:t>
            </a:r>
          </a:p>
          <a:p>
            <a:pPr algn="just"/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/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</a:b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     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Цели и задачи проекта:</a:t>
            </a:r>
          </a:p>
          <a:p>
            <a:pPr marL="285750" indent="-285750" algn="just">
              <a:buFontTx/>
              <a:buChar char="-"/>
            </a:pPr>
            <a:r>
              <a:rPr lang="ru-RU" sz="1400" kern="0" dirty="0" smtClean="0">
                <a:solidFill>
                  <a:srgbClr val="0000FF"/>
                </a:solidFill>
                <a:latin typeface="Microsoft Sans Serif"/>
                <a:ea typeface="+mj-ea"/>
                <a:cs typeface="+mj-cs"/>
              </a:rPr>
              <a:t>п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овышение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 уровня благоустройства дворовых территорий г. Починка Смоленской области;</a:t>
            </a:r>
          </a:p>
          <a:p>
            <a:pPr marL="285750" indent="-285750" algn="just">
              <a:buFontTx/>
              <a:buChar char="-"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создание безопасных и благоприятных условий проживания и отдыха граждан.</a:t>
            </a:r>
          </a:p>
          <a:p>
            <a:pPr algn="just"/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icrosoft Sans Serif"/>
              <a:ea typeface="+mj-ea"/>
              <a:cs typeface="+mj-cs"/>
            </a:endParaRPr>
          </a:p>
          <a:p>
            <a:pPr algn="just"/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Дизайн-проект по благоустройству территории многоквартирных домов включает в себя: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-   схему расположения многоквартирных домов,</a:t>
            </a:r>
          </a:p>
          <a:p>
            <a:pPr algn="just"/>
            <a:r>
              <a:rPr lang="ru-RU" sz="1400" kern="0" dirty="0" smtClean="0">
                <a:solidFill>
                  <a:srgbClr val="0000FF"/>
                </a:solidFill>
                <a:latin typeface="Microsoft Sans Serif"/>
                <a:ea typeface="+mj-ea"/>
                <a:cs typeface="+mj-cs"/>
              </a:rPr>
              <a:t>-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визуализацию в виде фотографии предполагаемой к благоустройству территории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(настоящее время);</a:t>
            </a:r>
          </a:p>
          <a:p>
            <a:pPr marL="285750" indent="-285750" algn="just">
              <a:buFontTx/>
              <a:buChar char="-"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текстовое описание мероприятий по благоустройству;</a:t>
            </a:r>
          </a:p>
          <a:p>
            <a:pPr marL="285750" indent="-285750" algn="l">
              <a:buFontTx/>
              <a:buChar char="-"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примерную визуализацию объектов благоустройства каждого объекта благоустройства;</a:t>
            </a:r>
          </a:p>
          <a:p>
            <a:pPr marL="285750" indent="-285750" algn="just">
              <a:buFontTx/>
              <a:buChar char="-"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схему планировки территории и расстановки объектов благоустройства.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796" y="260648"/>
            <a:ext cx="7272808" cy="75212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Визуализация в виде фотографии предполагаемой к благоустройству территории (настоящее время)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 (ул. Советская, д. 65)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24744"/>
            <a:ext cx="7104789" cy="5256584"/>
          </a:xfrm>
        </p:spPr>
      </p:pic>
    </p:spTree>
    <p:extLst>
      <p:ext uri="{BB962C8B-B14F-4D97-AF65-F5344CB8AC3E}">
        <p14:creationId xmlns:p14="http://schemas.microsoft.com/office/powerpoint/2010/main" val="351104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7344916" cy="936104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Текстовое описание мероприятий по благоустройству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 (ул. Советская, д. 65)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763688" y="1340768"/>
            <a:ext cx="738031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>
              <a:spcBef>
                <a:spcPct val="20000"/>
              </a:spcBef>
            </a:pP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Ремонт дворовой территории сметная стоимость- 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567,350тыс. </a:t>
            </a: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руб.</a:t>
            </a:r>
          </a:p>
          <a:p>
            <a:pPr lvl="0" algn="l">
              <a:spcBef>
                <a:spcPct val="20000"/>
              </a:spcBef>
            </a:pP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Из 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них:</a:t>
            </a:r>
            <a:endParaRPr lang="ru-RU" sz="1800" kern="0" dirty="0">
              <a:solidFill>
                <a:srgbClr val="0000FF"/>
              </a:solidFill>
              <a:latin typeface="Microsoft Sans Serif"/>
            </a:endParaRPr>
          </a:p>
          <a:p>
            <a:pPr lvl="0" algn="l">
              <a:spcBef>
                <a:spcPct val="20000"/>
              </a:spcBef>
            </a:pP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1. Асфальтирование  придомовой территории – 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290 </a:t>
            </a: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м2- 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550,365тыс. </a:t>
            </a: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р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уб.</a:t>
            </a:r>
            <a:endParaRPr lang="ru-RU" sz="1800" kern="0" dirty="0">
              <a:solidFill>
                <a:srgbClr val="0000FF"/>
              </a:solidFill>
              <a:latin typeface="Microsoft Sans Serif"/>
            </a:endParaRPr>
          </a:p>
          <a:p>
            <a:pPr lvl="0" algn="l">
              <a:spcBef>
                <a:spcPct val="20000"/>
              </a:spcBef>
            </a:pP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2. Скамья со спинкой с установкой  – 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2 шт</a:t>
            </a: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. 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(10100тыс. руб</a:t>
            </a: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.)</a:t>
            </a:r>
          </a:p>
          <a:p>
            <a:pPr lvl="0" algn="l">
              <a:spcBef>
                <a:spcPct val="20000"/>
              </a:spcBef>
            </a:pP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3. Урна уличная с установкой – 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1 </a:t>
            </a: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шт. 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(1515тыс. </a:t>
            </a: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руб.)</a:t>
            </a:r>
          </a:p>
          <a:p>
            <a:pPr lvl="0" algn="l">
              <a:spcBef>
                <a:spcPct val="20000"/>
              </a:spcBef>
            </a:pP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4. Монтаж и установка 1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 </a:t>
            </a: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фонарей УО- 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1 </a:t>
            </a: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шт.- </a:t>
            </a:r>
            <a:r>
              <a:rPr lang="ru-RU" sz="1800" kern="0" dirty="0" smtClean="0">
                <a:solidFill>
                  <a:srgbClr val="0000FF"/>
                </a:solidFill>
                <a:latin typeface="Microsoft Sans Serif"/>
              </a:rPr>
              <a:t>5370 </a:t>
            </a:r>
            <a:r>
              <a:rPr lang="ru-RU" sz="1800" kern="0" dirty="0">
                <a:solidFill>
                  <a:srgbClr val="0000FF"/>
                </a:solidFill>
                <a:latin typeface="Microsoft Sans Serif"/>
              </a:rPr>
              <a:t>руб.</a:t>
            </a:r>
          </a:p>
          <a:p>
            <a:pPr lvl="0" algn="l">
              <a:spcBef>
                <a:spcPct val="20000"/>
              </a:spcBef>
            </a:pPr>
            <a:endParaRPr lang="ru-RU" sz="1800" kern="0" dirty="0">
              <a:solidFill>
                <a:srgbClr val="0000FF"/>
              </a:solidFill>
              <a:latin typeface="Microsoft Sans Serif"/>
            </a:endParaRPr>
          </a:p>
          <a:p>
            <a:pPr lvl="0" algn="l">
              <a:spcBef>
                <a:spcPct val="20000"/>
              </a:spcBef>
            </a:pPr>
            <a:r>
              <a:rPr lang="ru-RU" sz="1800" kern="0" dirty="0">
                <a:solidFill>
                  <a:srgbClr val="00B0F0"/>
                </a:solidFill>
                <a:latin typeface="Microsoft Sans Serif"/>
              </a:rPr>
              <a:t>5. Санитарная очистка территории</a:t>
            </a:r>
          </a:p>
          <a:p>
            <a:pPr lvl="0" algn="l">
              <a:spcBef>
                <a:spcPct val="20000"/>
              </a:spcBef>
            </a:pPr>
            <a:r>
              <a:rPr lang="ru-RU" sz="1800" kern="0" dirty="0">
                <a:solidFill>
                  <a:srgbClr val="00B0F0"/>
                </a:solidFill>
                <a:latin typeface="Microsoft Sans Serif"/>
              </a:rPr>
              <a:t>6. Вырубка аварийных и дикорастущих насаждений </a:t>
            </a:r>
          </a:p>
          <a:p>
            <a:pPr lvl="0" algn="l">
              <a:spcBef>
                <a:spcPct val="20000"/>
              </a:spcBef>
            </a:pPr>
            <a:r>
              <a:rPr lang="ru-RU" sz="1800" kern="0" dirty="0">
                <a:solidFill>
                  <a:srgbClr val="00B0F0"/>
                </a:solidFill>
                <a:latin typeface="Microsoft Sans Serif"/>
              </a:rPr>
              <a:t>7. Озеленение (устройство клумб, декоративных ограждений)</a:t>
            </a:r>
          </a:p>
          <a:p>
            <a:pPr lvl="0" algn="l">
              <a:spcBef>
                <a:spcPct val="20000"/>
              </a:spcBef>
            </a:pPr>
            <a:r>
              <a:rPr lang="ru-RU" sz="1800" kern="0" dirty="0">
                <a:solidFill>
                  <a:srgbClr val="00B0F0"/>
                </a:solidFill>
                <a:latin typeface="Microsoft Sans Serif"/>
              </a:rPr>
              <a:t>8. Окраска малых архитектурных форм</a:t>
            </a:r>
          </a:p>
        </p:txBody>
      </p:sp>
    </p:spTree>
    <p:extLst>
      <p:ext uri="{BB962C8B-B14F-4D97-AF65-F5344CB8AC3E}">
        <p14:creationId xmlns:p14="http://schemas.microsoft.com/office/powerpoint/2010/main" val="351104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796" y="260648"/>
            <a:ext cx="7272808" cy="75212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Схема планировки территории и расстановки объектов благоустройства (ул. Советская, д. 65) </a:t>
            </a:r>
            <a:br>
              <a:rPr lang="ru-RU" sz="2000" dirty="0" smtClean="0">
                <a:solidFill>
                  <a:srgbClr val="0000FF"/>
                </a:solidFill>
              </a:rPr>
            </a:b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5796136" y="4437112"/>
            <a:ext cx="1800200" cy="1152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Рисунок 21" descr="C:\Users\Noskov_SA\Desktop\советская 65.ti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" t="14751" r="29159" b="20344"/>
          <a:stretch/>
        </p:blipFill>
        <p:spPr bwMode="auto">
          <a:xfrm>
            <a:off x="1835696" y="1340768"/>
            <a:ext cx="7056784" cy="4824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2771800" y="2720722"/>
            <a:ext cx="4968552" cy="2446377"/>
            <a:chOff x="0" y="0"/>
            <a:chExt cx="2819400" cy="1436508"/>
          </a:xfrm>
        </p:grpSpPr>
        <p:sp>
          <p:nvSpPr>
            <p:cNvPr id="24" name="Полилиния 23"/>
            <p:cNvSpPr/>
            <p:nvPr/>
          </p:nvSpPr>
          <p:spPr>
            <a:xfrm>
              <a:off x="0" y="857250"/>
              <a:ext cx="2792851" cy="579258"/>
            </a:xfrm>
            <a:custGeom>
              <a:avLst/>
              <a:gdLst>
                <a:gd name="connsiteX0" fmla="*/ 8275 w 2792851"/>
                <a:gd name="connsiteY0" fmla="*/ 0 h 579258"/>
                <a:gd name="connsiteX1" fmla="*/ 2792851 w 2792851"/>
                <a:gd name="connsiteY1" fmla="*/ 12413 h 579258"/>
                <a:gd name="connsiteX2" fmla="*/ 2784576 w 2792851"/>
                <a:gd name="connsiteY2" fmla="*/ 579258 h 579258"/>
                <a:gd name="connsiteX3" fmla="*/ 0 w 2792851"/>
                <a:gd name="connsiteY3" fmla="*/ 554433 h 579258"/>
                <a:gd name="connsiteX4" fmla="*/ 8275 w 2792851"/>
                <a:gd name="connsiteY4" fmla="*/ 0 h 57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2851" h="579258">
                  <a:moveTo>
                    <a:pt x="8275" y="0"/>
                  </a:moveTo>
                  <a:lnTo>
                    <a:pt x="2792851" y="12413"/>
                  </a:lnTo>
                  <a:lnTo>
                    <a:pt x="2784576" y="579258"/>
                  </a:lnTo>
                  <a:lnTo>
                    <a:pt x="0" y="554433"/>
                  </a:lnTo>
                  <a:cubicBezTo>
                    <a:pt x="1379" y="369622"/>
                    <a:pt x="2759" y="184811"/>
                    <a:pt x="8275" y="0"/>
                  </a:cubicBezTo>
                  <a:close/>
                </a:path>
              </a:pathLst>
            </a:custGeom>
            <a:solidFill>
              <a:schemeClr val="accent1">
                <a:alpha val="58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0" y="212725"/>
              <a:ext cx="2819400" cy="603250"/>
            </a:xfrm>
            <a:custGeom>
              <a:avLst/>
              <a:gdLst>
                <a:gd name="connsiteX0" fmla="*/ 3175 w 2819400"/>
                <a:gd name="connsiteY0" fmla="*/ 127000 h 603250"/>
                <a:gd name="connsiteX1" fmla="*/ 504825 w 2819400"/>
                <a:gd name="connsiteY1" fmla="*/ 127000 h 603250"/>
                <a:gd name="connsiteX2" fmla="*/ 501650 w 2819400"/>
                <a:gd name="connsiteY2" fmla="*/ 590550 h 603250"/>
                <a:gd name="connsiteX3" fmla="*/ 577850 w 2819400"/>
                <a:gd name="connsiteY3" fmla="*/ 584200 h 603250"/>
                <a:gd name="connsiteX4" fmla="*/ 581025 w 2819400"/>
                <a:gd name="connsiteY4" fmla="*/ 130175 h 603250"/>
                <a:gd name="connsiteX5" fmla="*/ 1063625 w 2819400"/>
                <a:gd name="connsiteY5" fmla="*/ 133350 h 603250"/>
                <a:gd name="connsiteX6" fmla="*/ 1063625 w 2819400"/>
                <a:gd name="connsiteY6" fmla="*/ 593725 h 603250"/>
                <a:gd name="connsiteX7" fmla="*/ 1123950 w 2819400"/>
                <a:gd name="connsiteY7" fmla="*/ 590550 h 603250"/>
                <a:gd name="connsiteX8" fmla="*/ 1127125 w 2819400"/>
                <a:gd name="connsiteY8" fmla="*/ 136525 h 603250"/>
                <a:gd name="connsiteX9" fmla="*/ 1644650 w 2819400"/>
                <a:gd name="connsiteY9" fmla="*/ 136525 h 603250"/>
                <a:gd name="connsiteX10" fmla="*/ 1631950 w 2819400"/>
                <a:gd name="connsiteY10" fmla="*/ 593725 h 603250"/>
                <a:gd name="connsiteX11" fmla="*/ 1711325 w 2819400"/>
                <a:gd name="connsiteY11" fmla="*/ 590550 h 603250"/>
                <a:gd name="connsiteX12" fmla="*/ 1717675 w 2819400"/>
                <a:gd name="connsiteY12" fmla="*/ 136525 h 603250"/>
                <a:gd name="connsiteX13" fmla="*/ 2219325 w 2819400"/>
                <a:gd name="connsiteY13" fmla="*/ 142875 h 603250"/>
                <a:gd name="connsiteX14" fmla="*/ 2206625 w 2819400"/>
                <a:gd name="connsiteY14" fmla="*/ 603250 h 603250"/>
                <a:gd name="connsiteX15" fmla="*/ 2282825 w 2819400"/>
                <a:gd name="connsiteY15" fmla="*/ 603250 h 603250"/>
                <a:gd name="connsiteX16" fmla="*/ 2286000 w 2819400"/>
                <a:gd name="connsiteY16" fmla="*/ 133350 h 603250"/>
                <a:gd name="connsiteX17" fmla="*/ 2819400 w 2819400"/>
                <a:gd name="connsiteY17" fmla="*/ 142875 h 603250"/>
                <a:gd name="connsiteX18" fmla="*/ 2816225 w 2819400"/>
                <a:gd name="connsiteY18" fmla="*/ 9525 h 603250"/>
                <a:gd name="connsiteX19" fmla="*/ 0 w 2819400"/>
                <a:gd name="connsiteY19" fmla="*/ 0 h 603250"/>
                <a:gd name="connsiteX20" fmla="*/ 3175 w 2819400"/>
                <a:gd name="connsiteY20" fmla="*/ 127000 h 60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19400" h="603250">
                  <a:moveTo>
                    <a:pt x="3175" y="127000"/>
                  </a:moveTo>
                  <a:lnTo>
                    <a:pt x="504825" y="127000"/>
                  </a:lnTo>
                  <a:cubicBezTo>
                    <a:pt x="503767" y="281517"/>
                    <a:pt x="502708" y="436033"/>
                    <a:pt x="501650" y="590550"/>
                  </a:cubicBezTo>
                  <a:lnTo>
                    <a:pt x="577850" y="584200"/>
                  </a:lnTo>
                  <a:cubicBezTo>
                    <a:pt x="578908" y="432858"/>
                    <a:pt x="579967" y="281517"/>
                    <a:pt x="581025" y="130175"/>
                  </a:cubicBezTo>
                  <a:lnTo>
                    <a:pt x="1063625" y="133350"/>
                  </a:lnTo>
                  <a:lnTo>
                    <a:pt x="1063625" y="593725"/>
                  </a:lnTo>
                  <a:lnTo>
                    <a:pt x="1123950" y="590550"/>
                  </a:lnTo>
                  <a:cubicBezTo>
                    <a:pt x="1125008" y="439208"/>
                    <a:pt x="1126067" y="287867"/>
                    <a:pt x="1127125" y="136525"/>
                  </a:cubicBezTo>
                  <a:lnTo>
                    <a:pt x="1644650" y="136525"/>
                  </a:lnTo>
                  <a:lnTo>
                    <a:pt x="1631950" y="593725"/>
                  </a:lnTo>
                  <a:lnTo>
                    <a:pt x="1711325" y="590550"/>
                  </a:lnTo>
                  <a:cubicBezTo>
                    <a:pt x="1713442" y="439208"/>
                    <a:pt x="1715558" y="287867"/>
                    <a:pt x="1717675" y="136525"/>
                  </a:cubicBezTo>
                  <a:lnTo>
                    <a:pt x="2219325" y="142875"/>
                  </a:lnTo>
                  <a:lnTo>
                    <a:pt x="2206625" y="603250"/>
                  </a:lnTo>
                  <a:lnTo>
                    <a:pt x="2282825" y="603250"/>
                  </a:lnTo>
                  <a:cubicBezTo>
                    <a:pt x="2283883" y="446617"/>
                    <a:pt x="2284942" y="289983"/>
                    <a:pt x="2286000" y="133350"/>
                  </a:cubicBezTo>
                  <a:lnTo>
                    <a:pt x="2819400" y="142875"/>
                  </a:lnTo>
                  <a:cubicBezTo>
                    <a:pt x="2818342" y="98425"/>
                    <a:pt x="2817283" y="53975"/>
                    <a:pt x="2816225" y="9525"/>
                  </a:cubicBezTo>
                  <a:lnTo>
                    <a:pt x="0" y="0"/>
                  </a:lnTo>
                  <a:cubicBezTo>
                    <a:pt x="1058" y="42333"/>
                    <a:pt x="2117" y="84667"/>
                    <a:pt x="3175" y="12700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0" y="339725"/>
              <a:ext cx="492125" cy="508000"/>
            </a:xfrm>
            <a:custGeom>
              <a:avLst/>
              <a:gdLst>
                <a:gd name="connsiteX0" fmla="*/ 0 w 492125"/>
                <a:gd name="connsiteY0" fmla="*/ 3175 h 504825"/>
                <a:gd name="connsiteX1" fmla="*/ 492125 w 492125"/>
                <a:gd name="connsiteY1" fmla="*/ 0 h 504825"/>
                <a:gd name="connsiteX2" fmla="*/ 492125 w 492125"/>
                <a:gd name="connsiteY2" fmla="*/ 504825 h 504825"/>
                <a:gd name="connsiteX3" fmla="*/ 0 w 492125"/>
                <a:gd name="connsiteY3" fmla="*/ 492125 h 504825"/>
                <a:gd name="connsiteX4" fmla="*/ 0 w 492125"/>
                <a:gd name="connsiteY4" fmla="*/ 317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125" h="504825">
                  <a:moveTo>
                    <a:pt x="0" y="3175"/>
                  </a:moveTo>
                  <a:lnTo>
                    <a:pt x="492125" y="0"/>
                  </a:lnTo>
                  <a:lnTo>
                    <a:pt x="492125" y="504825"/>
                  </a:lnTo>
                  <a:lnTo>
                    <a:pt x="0" y="492125"/>
                  </a:lnTo>
                  <a:cubicBezTo>
                    <a:pt x="1058" y="330200"/>
                    <a:pt x="2117" y="168275"/>
                    <a:pt x="0" y="3175"/>
                  </a:cubicBezTo>
                  <a:close/>
                </a:path>
              </a:pathLst>
            </a:custGeom>
            <a:solidFill>
              <a:srgbClr val="92D050">
                <a:alpha val="51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593725" y="349250"/>
              <a:ext cx="444500" cy="498475"/>
            </a:xfrm>
            <a:custGeom>
              <a:avLst/>
              <a:gdLst>
                <a:gd name="connsiteX0" fmla="*/ 0 w 492125"/>
                <a:gd name="connsiteY0" fmla="*/ 3175 h 504825"/>
                <a:gd name="connsiteX1" fmla="*/ 492125 w 492125"/>
                <a:gd name="connsiteY1" fmla="*/ 0 h 504825"/>
                <a:gd name="connsiteX2" fmla="*/ 492125 w 492125"/>
                <a:gd name="connsiteY2" fmla="*/ 504825 h 504825"/>
                <a:gd name="connsiteX3" fmla="*/ 0 w 492125"/>
                <a:gd name="connsiteY3" fmla="*/ 492125 h 504825"/>
                <a:gd name="connsiteX4" fmla="*/ 0 w 492125"/>
                <a:gd name="connsiteY4" fmla="*/ 317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125" h="504825">
                  <a:moveTo>
                    <a:pt x="0" y="3175"/>
                  </a:moveTo>
                  <a:lnTo>
                    <a:pt x="492125" y="0"/>
                  </a:lnTo>
                  <a:lnTo>
                    <a:pt x="492125" y="504825"/>
                  </a:lnTo>
                  <a:lnTo>
                    <a:pt x="0" y="492125"/>
                  </a:lnTo>
                  <a:cubicBezTo>
                    <a:pt x="1058" y="330200"/>
                    <a:pt x="2117" y="168275"/>
                    <a:pt x="0" y="3175"/>
                  </a:cubicBezTo>
                  <a:close/>
                </a:path>
              </a:pathLst>
            </a:custGeom>
            <a:solidFill>
              <a:srgbClr val="92D050">
                <a:alpha val="55000"/>
              </a:srgbClr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1136650" y="352425"/>
              <a:ext cx="498475" cy="485775"/>
            </a:xfrm>
            <a:custGeom>
              <a:avLst/>
              <a:gdLst>
                <a:gd name="connsiteX0" fmla="*/ 9525 w 498475"/>
                <a:gd name="connsiteY0" fmla="*/ 0 h 485775"/>
                <a:gd name="connsiteX1" fmla="*/ 498475 w 498475"/>
                <a:gd name="connsiteY1" fmla="*/ 0 h 485775"/>
                <a:gd name="connsiteX2" fmla="*/ 488950 w 498475"/>
                <a:gd name="connsiteY2" fmla="*/ 485775 h 485775"/>
                <a:gd name="connsiteX3" fmla="*/ 0 w 498475"/>
                <a:gd name="connsiteY3" fmla="*/ 479425 h 485775"/>
                <a:gd name="connsiteX4" fmla="*/ 9525 w 498475"/>
                <a:gd name="connsiteY4" fmla="*/ 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475" h="485775">
                  <a:moveTo>
                    <a:pt x="9525" y="0"/>
                  </a:moveTo>
                  <a:lnTo>
                    <a:pt x="498475" y="0"/>
                  </a:lnTo>
                  <a:lnTo>
                    <a:pt x="488950" y="485775"/>
                  </a:lnTo>
                  <a:lnTo>
                    <a:pt x="0" y="4794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2D050">
                <a:alpha val="51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1720850" y="355600"/>
              <a:ext cx="479425" cy="485775"/>
            </a:xfrm>
            <a:custGeom>
              <a:avLst/>
              <a:gdLst>
                <a:gd name="connsiteX0" fmla="*/ 9525 w 498475"/>
                <a:gd name="connsiteY0" fmla="*/ 0 h 485775"/>
                <a:gd name="connsiteX1" fmla="*/ 498475 w 498475"/>
                <a:gd name="connsiteY1" fmla="*/ 0 h 485775"/>
                <a:gd name="connsiteX2" fmla="*/ 488950 w 498475"/>
                <a:gd name="connsiteY2" fmla="*/ 485775 h 485775"/>
                <a:gd name="connsiteX3" fmla="*/ 0 w 498475"/>
                <a:gd name="connsiteY3" fmla="*/ 479425 h 485775"/>
                <a:gd name="connsiteX4" fmla="*/ 9525 w 498475"/>
                <a:gd name="connsiteY4" fmla="*/ 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475" h="485775">
                  <a:moveTo>
                    <a:pt x="9525" y="0"/>
                  </a:moveTo>
                  <a:lnTo>
                    <a:pt x="498475" y="0"/>
                  </a:lnTo>
                  <a:lnTo>
                    <a:pt x="488950" y="485775"/>
                  </a:lnTo>
                  <a:lnTo>
                    <a:pt x="0" y="4794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2D050">
                <a:alpha val="51000"/>
              </a:srgbClr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0" y="0"/>
              <a:ext cx="2819400" cy="847725"/>
            </a:xfrm>
            <a:custGeom>
              <a:avLst/>
              <a:gdLst>
                <a:gd name="connsiteX0" fmla="*/ 0 w 2819400"/>
                <a:gd name="connsiteY0" fmla="*/ 190500 h 847725"/>
                <a:gd name="connsiteX1" fmla="*/ 3175 w 2819400"/>
                <a:gd name="connsiteY1" fmla="*/ 0 h 847725"/>
                <a:gd name="connsiteX2" fmla="*/ 2819400 w 2819400"/>
                <a:gd name="connsiteY2" fmla="*/ 22225 h 847725"/>
                <a:gd name="connsiteX3" fmla="*/ 2803525 w 2819400"/>
                <a:gd name="connsiteY3" fmla="*/ 847725 h 847725"/>
                <a:gd name="connsiteX4" fmla="*/ 2295525 w 2819400"/>
                <a:gd name="connsiteY4" fmla="*/ 835025 h 847725"/>
                <a:gd name="connsiteX5" fmla="*/ 2298700 w 2819400"/>
                <a:gd name="connsiteY5" fmla="*/ 339725 h 847725"/>
                <a:gd name="connsiteX6" fmla="*/ 2813050 w 2819400"/>
                <a:gd name="connsiteY6" fmla="*/ 355600 h 847725"/>
                <a:gd name="connsiteX7" fmla="*/ 2816225 w 2819400"/>
                <a:gd name="connsiteY7" fmla="*/ 196850 h 847725"/>
                <a:gd name="connsiteX8" fmla="*/ 0 w 2819400"/>
                <a:gd name="connsiteY8" fmla="*/ 190500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19400" h="847725">
                  <a:moveTo>
                    <a:pt x="0" y="190500"/>
                  </a:moveTo>
                  <a:cubicBezTo>
                    <a:pt x="1058" y="127000"/>
                    <a:pt x="2117" y="63500"/>
                    <a:pt x="3175" y="0"/>
                  </a:cubicBezTo>
                  <a:lnTo>
                    <a:pt x="2819400" y="22225"/>
                  </a:lnTo>
                  <a:lnTo>
                    <a:pt x="2803525" y="847725"/>
                  </a:lnTo>
                  <a:lnTo>
                    <a:pt x="2295525" y="835025"/>
                  </a:lnTo>
                  <a:cubicBezTo>
                    <a:pt x="2296583" y="669925"/>
                    <a:pt x="2297642" y="504825"/>
                    <a:pt x="2298700" y="339725"/>
                  </a:cubicBezTo>
                  <a:lnTo>
                    <a:pt x="2813050" y="355600"/>
                  </a:lnTo>
                  <a:cubicBezTo>
                    <a:pt x="2814108" y="302683"/>
                    <a:pt x="2815167" y="249767"/>
                    <a:pt x="2816225" y="196850"/>
                  </a:cubicBezTo>
                  <a:lnTo>
                    <a:pt x="0" y="190500"/>
                  </a:lnTo>
                  <a:close/>
                </a:path>
              </a:pathLst>
            </a:custGeom>
            <a:solidFill>
              <a:srgbClr val="92D05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781050" y="123825"/>
              <a:ext cx="85725" cy="4508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990725" y="136525"/>
              <a:ext cx="85725" cy="45085"/>
            </a:xfrm>
            <a:prstGeom prst="rect">
              <a:avLst/>
            </a:prstGeom>
            <a:solidFill>
              <a:srgbClr val="1F497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2095500" y="136525"/>
              <a:ext cx="45085" cy="45085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0430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      Для решения задач и достижения поставленных целей предлагается реализовать мероприятия по благоустройству дворовых территорий, а именно: осуществить ремонт покрытия дворового проезда, предусмотреть устройство уличного дворового освещения, скамеек, урн.</a:t>
            </a:r>
          </a:p>
          <a:p>
            <a:pPr algn="just"/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       Асфальтирование придомовой территории – это один из самых востребованных способов благоустройства частного сектора и комплекса многоэтажных домов.</a:t>
            </a:r>
          </a:p>
          <a:p>
            <a:pPr algn="just"/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       Уличное освещение необходимо для полноценной жизнедеятельности любых населенных пунктов. И оно применяется не только в целях безопасности, но и для украшения дворовой территории. Установка опор освещения позволит увеличить видимость на дороге в темное время суток.</a:t>
            </a:r>
          </a:p>
          <a:p>
            <a:pPr algn="just"/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        Для реализации запланированных мероприятий и достижения наилучшего результата необходимо предусмотреть ряд работ, в которых мы рассчитываем на помощь жителей дома. Это такие работы как уборка территории, окраска масляными составами малых архитектурных форм, валка аварийных деревьев  и озеленение территории. Готовность оказать посильную помощь была обозначена в тех заявках на участие в Программе, которые старшие по дому представили в Отдел по городу.</a:t>
            </a:r>
          </a:p>
          <a:p>
            <a:pPr algn="just"/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Успешная реализация проекта:</a:t>
            </a:r>
          </a:p>
          <a:p>
            <a:pPr algn="just"/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- позволит организовать надлежащим образом жизнеобеспечение жителей;</a:t>
            </a:r>
          </a:p>
          <a:p>
            <a:pPr algn="just"/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- сформирует эстетический облик двора;</a:t>
            </a:r>
          </a:p>
          <a:p>
            <a:pPr algn="just"/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- позволит благополучно эксплуатировать многоквартирный дом и прилегающую к нему территорию;</a:t>
            </a:r>
          </a:p>
          <a:p>
            <a:pPr algn="just"/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- в целом повысит уровень жизни населения;</a:t>
            </a:r>
          </a:p>
          <a:p>
            <a:pPr algn="just"/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- способствует развитию форм партнёрства между муниципальным образованием, управляющей компанией, собственниками многоквартирного дома.</a:t>
            </a:r>
            <a:endParaRPr lang="ru-RU" sz="14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47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0"/>
            <a:ext cx="7340600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34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10" y="620688"/>
            <a:ext cx="7456487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01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28600"/>
            <a:ext cx="7272808" cy="752128"/>
          </a:xfrm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0000FF"/>
                </a:solidFill>
              </a:rPr>
              <a:t>Примерная визуализация объектов благоустройства, планируемых к размещению на дворовых территориях при их комплексном благоустройстве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7" y="1590675"/>
            <a:ext cx="6846281" cy="443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796" y="260648"/>
            <a:ext cx="7272808" cy="75212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Схема расположения многоквартирного дома 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(ул. Строителей, д.6)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91680" y="908720"/>
            <a:ext cx="7452320" cy="583264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15053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86" y="1700808"/>
            <a:ext cx="693711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 bwMode="auto">
          <a:xfrm>
            <a:off x="5460001" y="1772816"/>
            <a:ext cx="1440160" cy="864096"/>
          </a:xfrm>
          <a:prstGeom prst="wedgeRoundRectCallout">
            <a:avLst>
              <a:gd name="adj1" fmla="val -115191"/>
              <a:gd name="adj2" fmla="val 127169"/>
              <a:gd name="adj3" fmla="val 1666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chemeClr val="accent4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6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5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796" y="260648"/>
            <a:ext cx="7272808" cy="75212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Визуализация в виде фотографии предполагаемой к благоустройству территории (настоящее время)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 (ул. Строителей, д.6)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399" y="1340768"/>
            <a:ext cx="7089081" cy="5441032"/>
          </a:xfrm>
        </p:spPr>
      </p:pic>
    </p:spTree>
    <p:extLst>
      <p:ext uri="{BB962C8B-B14F-4D97-AF65-F5344CB8AC3E}">
        <p14:creationId xmlns:p14="http://schemas.microsoft.com/office/powerpoint/2010/main" val="21221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796" y="260648"/>
            <a:ext cx="7272808" cy="75212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Текстовое </a:t>
            </a:r>
            <a:r>
              <a:rPr lang="ru-RU" sz="2000" dirty="0">
                <a:solidFill>
                  <a:srgbClr val="0000FF"/>
                </a:solidFill>
              </a:rPr>
              <a:t>описание мероприятий по </a:t>
            </a:r>
            <a:r>
              <a:rPr lang="ru-RU" sz="2000" dirty="0" smtClean="0">
                <a:solidFill>
                  <a:srgbClr val="0000FF"/>
                </a:solidFill>
              </a:rPr>
              <a:t>благоустройству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 (ул. Строителей, д.6)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62758" y="1268760"/>
            <a:ext cx="7315200" cy="42672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Ремонт дворовой территории сметная стоимость- 1530861 руб.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Из них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1. Асфальтирование  придомовой территории – 827 м2- 1472550 р.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2. Скамья со спинкой с установкой  – 8 шт. (40400 руб.)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3. Урна уличная с установкой – 6 шт. (9090 руб.)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4. Монтаж и установка 2-х фонарей УО- 2 шт.- 67487 руб.</a:t>
            </a:r>
          </a:p>
          <a:p>
            <a:pPr marL="0" indent="0">
              <a:buNone/>
            </a:pPr>
            <a:endParaRPr lang="ru-RU" sz="1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B0F0"/>
                </a:solidFill>
              </a:rPr>
              <a:t>5. Санитарная очистка территории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B0F0"/>
                </a:solidFill>
              </a:rPr>
              <a:t>6. Вырубка аварийных и дикорастущих насаждений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B0F0"/>
                </a:solidFill>
              </a:rPr>
              <a:t>7. Озеленение (устройство клумб, декоративных ограждений)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B0F0"/>
                </a:solidFill>
              </a:rPr>
              <a:t>8. Окраска малых архитектурных форм</a:t>
            </a:r>
            <a:endParaRPr lang="ru-RU" sz="1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35AEE3"/>
        </a:accent1>
        <a:accent2>
          <a:srgbClr val="FCB13C"/>
        </a:accent2>
        <a:accent3>
          <a:srgbClr val="FFFFFF"/>
        </a:accent3>
        <a:accent4>
          <a:srgbClr val="404040"/>
        </a:accent4>
        <a:accent5>
          <a:srgbClr val="AED3EF"/>
        </a:accent5>
        <a:accent6>
          <a:srgbClr val="E4A035"/>
        </a:accent6>
        <a:hlink>
          <a:srgbClr val="F15F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2994CC"/>
        </a:accent1>
        <a:accent2>
          <a:srgbClr val="2E9FD7"/>
        </a:accent2>
        <a:accent3>
          <a:srgbClr val="FFFFFF"/>
        </a:accent3>
        <a:accent4>
          <a:srgbClr val="404040"/>
        </a:accent4>
        <a:accent5>
          <a:srgbClr val="ACC8E2"/>
        </a:accent5>
        <a:accent6>
          <a:srgbClr val="2990C3"/>
        </a:accent6>
        <a:hlink>
          <a:srgbClr val="35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F15F23"/>
        </a:lt2>
        <a:accent1>
          <a:srgbClr val="F47D2B"/>
        </a:accent1>
        <a:accent2>
          <a:srgbClr val="F69230"/>
        </a:accent2>
        <a:accent3>
          <a:srgbClr val="FFFFFF"/>
        </a:accent3>
        <a:accent4>
          <a:srgbClr val="404040"/>
        </a:accent4>
        <a:accent5>
          <a:srgbClr val="F8BFAC"/>
        </a:accent5>
        <a:accent6>
          <a:srgbClr val="DF842A"/>
        </a:accent6>
        <a:hlink>
          <a:srgbClr val="FCB13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794</TotalTime>
  <Words>792</Words>
  <Application>Microsoft Office PowerPoint</Application>
  <PresentationFormat>Экран (4:3)</PresentationFormat>
  <Paragraphs>118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powerpoint-template</vt:lpstr>
      <vt:lpstr>ДИЗАЙН-ПРОЕКТ  благоустройства дворовых территорий в г. Починке   в 2018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Примерная визуализация объектов благоустройства, планируемых к размещению на дворовых территориях при их комплексном благоустройстве</vt:lpstr>
      <vt:lpstr>Схема расположения многоквартирного дома  (ул. Строителей, д.6)</vt:lpstr>
      <vt:lpstr>Визуализация в виде фотографии предполагаемой к благоустройству территории (настоящее время)  (ул. Строителей, д.6)</vt:lpstr>
      <vt:lpstr>Текстовое описание мероприятий по благоустройству  (ул. Строителей, д.6)</vt:lpstr>
      <vt:lpstr>Схема планировки территории и расстановки объектов благоустройства (ул. Строителей, д.6)</vt:lpstr>
      <vt:lpstr>Схема расположения многоквартирного дома  (ул. Полевая, д.25)</vt:lpstr>
      <vt:lpstr>Визуализация в виде фотографии предполагаемой к благоустройству территории (настоящее время)  (ул. Полевая, д.25)</vt:lpstr>
      <vt:lpstr>Текстовое описание мероприятий по благоустройству  (ул. Полевая, д.25)</vt:lpstr>
      <vt:lpstr>Схема планировки территории и расстановки объектов благоустройства  (ул. Полевая, д.25)</vt:lpstr>
      <vt:lpstr>Схема расположения многоквартирного дома  (ул. Кирова, д. 18)</vt:lpstr>
      <vt:lpstr>Визуализация в виде фотографии предполагаемой к благоустройству территории (настоящее время)  (ул. Кирова, д. 18)</vt:lpstr>
      <vt:lpstr>Текстовое описание мероприятий по благоустройству  (ул. Кирова, д. 18)</vt:lpstr>
      <vt:lpstr>Схема планировки территории и расстановки объектов благоустройства (ул. Кирова, д. 18)</vt:lpstr>
      <vt:lpstr>Схема расположения многоквартирного дома (ул. Советская, д. 65)</vt:lpstr>
      <vt:lpstr>Визуализация в виде фотографии предполагаемой к благоустройству территории (настоящее время)  (ул. Советская, д. 65)</vt:lpstr>
      <vt:lpstr>Текстовое описание мероприятий по благоустройству  (ул. Советская, д. 65)</vt:lpstr>
      <vt:lpstr>Схема планировки территории и расстановки объектов благоустройства (ул. Советская, д. 65)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</dc:title>
  <dc:creator>user</dc:creator>
  <cp:lastModifiedBy>СисАдм</cp:lastModifiedBy>
  <cp:revision>70</cp:revision>
  <dcterms:created xsi:type="dcterms:W3CDTF">2018-02-01T09:06:16Z</dcterms:created>
  <dcterms:modified xsi:type="dcterms:W3CDTF">2018-06-29T08:40:29Z</dcterms:modified>
</cp:coreProperties>
</file>