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72" r:id="rId3"/>
    <p:sldId id="274" r:id="rId4"/>
    <p:sldId id="270" r:id="rId5"/>
    <p:sldId id="266" r:id="rId6"/>
    <p:sldId id="294" r:id="rId7"/>
    <p:sldId id="277" r:id="rId8"/>
    <p:sldId id="278" r:id="rId9"/>
    <p:sldId id="264" r:id="rId10"/>
    <p:sldId id="267" r:id="rId11"/>
    <p:sldId id="269" r:id="rId12"/>
    <p:sldId id="293" r:id="rId13"/>
    <p:sldId id="288" r:id="rId14"/>
    <p:sldId id="279" r:id="rId15"/>
    <p:sldId id="282" r:id="rId16"/>
    <p:sldId id="296" r:id="rId17"/>
    <p:sldId id="256" r:id="rId18"/>
    <p:sldId id="281" r:id="rId19"/>
    <p:sldId id="263" r:id="rId20"/>
    <p:sldId id="260" r:id="rId21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мирнова Ксения Николаевна" initials="СКН" lastIdx="2" clrIdx="0">
    <p:extLst>
      <p:ext uri="{19B8F6BF-5375-455C-9EA6-DF929625EA0E}">
        <p15:presenceInfo xmlns:p15="http://schemas.microsoft.com/office/powerpoint/2012/main" userId="S-1-5-21-405510992-2682759024-262623647-997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E5"/>
    <a:srgbClr val="FFCCCC"/>
    <a:srgbClr val="C9DFBB"/>
    <a:srgbClr val="FFF2CC"/>
    <a:srgbClr val="000000"/>
    <a:srgbClr val="FFCC99"/>
    <a:srgbClr val="FFFFCC"/>
    <a:srgbClr val="CCFF99"/>
    <a:srgbClr val="CC66FF"/>
    <a:srgbClr val="E7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5407" autoAdjust="0"/>
  </p:normalViewPr>
  <p:slideViewPr>
    <p:cSldViewPr snapToGrid="0">
      <p:cViewPr varScale="1">
        <p:scale>
          <a:sx n="86" d="100"/>
          <a:sy n="86" d="100"/>
        </p:scale>
        <p:origin x="72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24935-B04C-45D4-AD79-5B1CAE210405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1D5C0-EE55-4DA4-BA80-E392F75BA5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3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1D5C0-EE55-4DA4-BA80-E392F75BA5A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34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1D5C0-EE55-4DA4-BA80-E392F75BA5A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58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1D5C0-EE55-4DA4-BA80-E392F75BA5A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51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1D5C0-EE55-4DA4-BA80-E392F75BA5A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26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96932-658C-F6BF-BC97-E1F3894A0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BDB158-68C5-A44F-5A32-59FCB83ED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E477B-9930-EFC5-2C3A-67B24BB2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964D0-366E-A2C2-995F-4DBA86C4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E05750-F1C6-BD0D-033D-C44FE7EF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6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F579D-1951-885C-03B6-03E7AAB8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C185A1-ED56-D09E-545D-2A3206415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7EA0C8-8D5C-6096-57F7-FB512B09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D590A-1259-5906-0E8C-EB6C6BB9B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7A2F9B-77A2-A859-9E0E-7AA06722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84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61E9A5-13CB-75F5-CB25-435A60442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79DA3F-661D-8DAF-2A8C-9F3D79C30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AD45C-2DDE-2737-37D6-B17DC0509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143E6B-1E91-2EA7-E40A-2D8B97F6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BD9CF9-2212-2A8E-7787-DE2E0BB9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1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6F843-2094-0B18-CFC1-66006087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1F364-A0E8-ED3A-5837-9DBDB8DA2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03AA1D-30C1-126D-780D-FC94304A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952A0A-FDB2-3063-D486-EE091FC98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463567-3CD6-388D-E518-C2D62E2E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89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EB557-534E-D352-040A-790B0E2D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9A5F54-4853-0BC7-B92A-091A3A53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28E1F4-D487-7292-38CB-BC92528E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0A6B5-BDAB-B343-A6A3-3FB6C965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B26BDF-BBC9-8136-062B-22CEC3E9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1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09CD0-F890-02BF-4D75-B4F65D8A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495CB-191A-6CB6-F65B-13D9B9ECA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CCC1AE-1E6E-166F-61A6-4DFFFD3FF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A0E28-5B6B-0315-7490-FAAE2277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BC74B4-5322-D6E0-EB07-E89FBF18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BC5966-1740-1DB4-03E9-446889C9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7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E1C76-D5F9-B4AE-1A7E-2679F69F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E6E08A-D55E-5DB6-58E9-6A4BB8476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17EB78-AD4A-E60E-C35F-F4BD6EAED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C678F-AF2A-6617-AA01-B4EE103B2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5DD783-639C-757B-9963-5F0F925FC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BE12A6-C387-E6A8-4059-9BB02E9D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68ED5D-5247-D04A-874A-C0239B16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9AA670-7BD5-D44A-E17C-AA471DBD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3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80D35-32A7-F5EB-69BE-8C30D978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E94E1A-45A0-9470-D39A-191BDEAB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8DF0ED-FFF7-ADF3-5C70-38512BD7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668CB9-6B42-4A10-FF3A-D903F3A0A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6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419CFF-DC5E-4C49-7F69-9166C94C8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71D9A1-3715-3FAF-6F05-9E303E53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3EADBF-916F-4E66-0AAC-F0C2CA0B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59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3715D-63B6-8FE5-83F2-AC38BA91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E61640-09A4-C99A-1B71-1372DA0F4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83183B-C5D1-0D29-6F92-D568692FA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03E418-642E-6DB8-93B2-FB46C884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FD6480-4187-763A-9B2D-D549318D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4AB27F-58D1-E6DB-46F3-461D52EE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0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9FEE4-7DDC-F75A-A99A-A571CE0A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001807-F3EE-3D9A-1E3A-DD7AC1898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3A7F9-D72B-B354-BDF5-DDAD72DEC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E34F52-FD35-A931-2877-318A39D3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05A57A-211D-AF64-BA34-028F7E3A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307294-72FB-BAD5-91DE-71C0FBCC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89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D817C-4230-6A6B-CDD4-874FF175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27FAA8-A571-9006-03B7-6628E924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32B7F1-DAF0-00A1-618E-7C586CE42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2B064-AE54-4B0F-B23C-F63CC9E14BED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AAF862-3505-D466-4270-56980EF52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85288-19CA-1BD2-1D7D-D9F5B7972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B88D6-7863-4FF2-AF77-EADCEB3DC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4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09B9A6-9AA4-F27D-93B3-A777AE84A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20508"/>
          <a:stretch/>
        </p:blipFill>
        <p:spPr>
          <a:xfrm>
            <a:off x="355600" y="1041400"/>
            <a:ext cx="11480800" cy="486551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F0CF77-B183-C9BF-6F55-8668E0DE6C9D}"/>
              </a:ext>
            </a:extLst>
          </p:cNvPr>
          <p:cNvSpPr/>
          <p:nvPr/>
        </p:nvSpPr>
        <p:spPr>
          <a:xfrm>
            <a:off x="1478844" y="5906912"/>
            <a:ext cx="10357556" cy="7337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8" algn="ctr"/>
            <a:r>
              <a:rPr lang="ru-RU" sz="2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Глава района А.В. Голуб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B53D1AA-D92B-B290-D2F9-46B5915F50FE}"/>
              </a:ext>
            </a:extLst>
          </p:cNvPr>
          <p:cNvSpPr/>
          <p:nvPr/>
        </p:nvSpPr>
        <p:spPr>
          <a:xfrm>
            <a:off x="355600" y="153502"/>
            <a:ext cx="4517483" cy="1195521"/>
          </a:xfrm>
          <a:prstGeom prst="roundRect">
            <a:avLst/>
          </a:prstGeom>
          <a:solidFill>
            <a:srgbClr val="D20000">
              <a:alpha val="9568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ПОЧИНКОВСКИЙ РАЙОН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6E3008C4-15D5-FA6C-2106-344535956A9A}"/>
              </a:ext>
            </a:extLst>
          </p:cNvPr>
          <p:cNvSpPr/>
          <p:nvPr/>
        </p:nvSpPr>
        <p:spPr>
          <a:xfrm>
            <a:off x="8387644" y="1349023"/>
            <a:ext cx="3307645" cy="516468"/>
          </a:xfrm>
          <a:prstGeom prst="wedgeRoundRectCallout">
            <a:avLst>
              <a:gd name="adj1" fmla="val -20444"/>
              <a:gd name="adj2" fmla="val 60833"/>
              <a:gd name="adj3" fmla="val 16667"/>
            </a:avLst>
          </a:prstGeom>
          <a:solidFill>
            <a:schemeClr val="bg1">
              <a:alpha val="84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общих итогах</a:t>
            </a:r>
          </a:p>
        </p:txBody>
      </p:sp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D28458F6-26FD-2402-B714-40FCDD521D08}"/>
              </a:ext>
            </a:extLst>
          </p:cNvPr>
          <p:cNvSpPr/>
          <p:nvPr/>
        </p:nvSpPr>
        <p:spPr>
          <a:xfrm>
            <a:off x="8387644" y="2293056"/>
            <a:ext cx="3307645" cy="502356"/>
          </a:xfrm>
          <a:prstGeom prst="wedgeRoundRectCallout">
            <a:avLst>
              <a:gd name="adj1" fmla="val -21611"/>
              <a:gd name="adj2" fmla="val 60833"/>
              <a:gd name="adj3" fmla="val 16667"/>
            </a:avLst>
          </a:prstGeom>
          <a:solidFill>
            <a:schemeClr val="accent6">
              <a:lumMod val="60000"/>
              <a:lumOff val="40000"/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 конкретных направлениях</a:t>
            </a: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14883493-F866-5A9A-8DB4-3C01C27CD418}"/>
              </a:ext>
            </a:extLst>
          </p:cNvPr>
          <p:cNvSpPr/>
          <p:nvPr/>
        </p:nvSpPr>
        <p:spPr>
          <a:xfrm>
            <a:off x="8387644" y="3222978"/>
            <a:ext cx="3307645" cy="502356"/>
          </a:xfrm>
          <a:prstGeom prst="wedgeRoundRectCallout">
            <a:avLst>
              <a:gd name="adj1" fmla="val -19666"/>
              <a:gd name="adj2" fmla="val 64166"/>
              <a:gd name="adj3" fmla="val 16667"/>
            </a:avLst>
          </a:prstGeom>
          <a:solidFill>
            <a:srgbClr val="C00000">
              <a:alpha val="8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 наших планах</a:t>
            </a:r>
          </a:p>
        </p:txBody>
      </p:sp>
    </p:spTree>
    <p:extLst>
      <p:ext uri="{BB962C8B-B14F-4D97-AF65-F5344CB8AC3E}">
        <p14:creationId xmlns:p14="http://schemas.microsoft.com/office/powerpoint/2010/main" val="182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Сельское хозяйство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598447" y="1692783"/>
            <a:ext cx="10995103" cy="4899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2F25C028-E376-A9C7-B342-9AF22D3A6398}"/>
              </a:ext>
            </a:extLst>
          </p:cNvPr>
          <p:cNvSpPr/>
          <p:nvPr/>
        </p:nvSpPr>
        <p:spPr>
          <a:xfrm>
            <a:off x="429322" y="266153"/>
            <a:ext cx="635620" cy="632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Зерно">
            <a:extLst>
              <a:ext uri="{FF2B5EF4-FFF2-40B4-BE49-F238E27FC236}">
                <a16:creationId xmlns:a16="http://schemas.microsoft.com/office/drawing/2014/main" id="{E02AFD2C-54C4-9189-4A18-E05CBC96D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532" y="355131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82E5DB-B9C3-6450-49BC-559DEAACCAA1}"/>
              </a:ext>
            </a:extLst>
          </p:cNvPr>
          <p:cNvSpPr txBox="1"/>
          <p:nvPr/>
        </p:nvSpPr>
        <p:spPr>
          <a:xfrm>
            <a:off x="6488429" y="1775666"/>
            <a:ext cx="4961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3F68C-C346-8284-55CC-DE03073D3A2A}"/>
              </a:ext>
            </a:extLst>
          </p:cNvPr>
          <p:cNvSpPr txBox="1"/>
          <p:nvPr/>
        </p:nvSpPr>
        <p:spPr>
          <a:xfrm>
            <a:off x="741739" y="1798540"/>
            <a:ext cx="535426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 2,1 раза больше</a:t>
            </a:r>
          </a:p>
          <a:p>
            <a:r>
              <a:rPr lang="ru-RU" sz="1600" dirty="0"/>
              <a:t>уровня 2021 года составляет поголовье свиней. Поголовье крупного рогатого скота составляет </a:t>
            </a:r>
            <a:r>
              <a:rPr lang="ru-RU" sz="1600" dirty="0">
                <a:effectLst/>
                <a:ea typeface="PT Astra Serif" panose="020A0603040505020204" pitchFamily="18" charset="-52"/>
              </a:rPr>
              <a:t>18059 голов, что превышает на 5,7% уровень 2021 года. </a:t>
            </a:r>
            <a:endParaRPr lang="ru-RU" sz="1600" b="1" dirty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2000" b="1" dirty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8045,2 тонны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валовое производство молока. </a:t>
            </a:r>
            <a:r>
              <a:rPr lang="ru-RU" sz="1600" dirty="0">
                <a:effectLst/>
                <a:ea typeface="PT Astra Serif" panose="020A0603040505020204" pitchFamily="18" charset="-52"/>
              </a:rPr>
              <a:t>Удой на 1 фуражную корову составил 5611 килограмм, что на 766 килограмм выше уровня прошлого года. </a:t>
            </a:r>
          </a:p>
          <a:p>
            <a:pPr marL="285750" indent="-285750">
              <a:buFontTx/>
              <a:buChar char="-"/>
            </a:pPr>
            <a:endParaRPr lang="ru-RU" sz="1600" dirty="0"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4,1 млрд рублей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составил объем реализации продукции.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 положительным финансовым результатом сработали: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ООО «Славянский продукт» (прибыль 94,9 млн рублей)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ООО «Смоленское поле» (прибыль 54 млн рублей)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СПК «Дружба» (прибыль 75 млн рублей)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СПК «</a:t>
            </a:r>
            <a:r>
              <a:rPr 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Клемятино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» (прибыль 6 млн рублей)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D7689A-B8CE-2A1E-7FEC-4ED8BF3B0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5" b="89918" l="10000" r="99922">
                        <a14:foregroundMark x1="57969" y1="44783" x2="69219" y2="38687"/>
                        <a14:foregroundMark x1="69219" y1="38687" x2="56875" y2="41383"/>
                        <a14:foregroundMark x1="56875" y1="41383" x2="65078" y2="40563"/>
                        <a14:foregroundMark x1="65078" y1="40563" x2="55469" y2="42204"/>
                        <a14:foregroundMark x1="68984" y1="33880" x2="79219" y2="27667"/>
                        <a14:foregroundMark x1="79219" y1="27667" x2="83203" y2="23329"/>
                        <a14:foregroundMark x1="83203" y1="23329" x2="90313" y2="19461"/>
                        <a14:foregroundMark x1="90313" y1="19461" x2="96040" y2="21590"/>
                        <a14:foregroundMark x1="98828" y1="22626" x2="99168" y2="24158"/>
                        <a14:foregroundMark x1="71563" y1="49824" x2="76328" y2="48652"/>
                        <a14:foregroundMark x1="76328" y1="48652" x2="84609" y2="51934"/>
                        <a14:foregroundMark x1="98021" y1="22514" x2="99922" y2="21454"/>
                        <a14:foregroundMark x1="93828" y1="24853" x2="96482" y2="23373"/>
                        <a14:foregroundMark x1="66029" y1="14694" x2="63984" y2="14889"/>
                        <a14:foregroundMark x1="68906" y1="14420" x2="66669" y2="14633"/>
                        <a14:foregroundMark x1="67869" y1="13935" x2="68281" y2="13834"/>
                        <a14:foregroundMark x1="66892" y1="14175" x2="67691" y2="13979"/>
                        <a14:foregroundMark x1="63984" y1="14889" x2="65473" y2="14523"/>
                        <a14:foregroundMark x1="68281" y1="13834" x2="68359" y2="13834"/>
                        <a14:foregroundMark x1="64922" y1="13599" x2="61016" y2="13599"/>
                        <a14:backgroundMark x1="93672" y1="24736" x2="99219" y2="20516"/>
                        <a14:backgroundMark x1="97422" y1="28253" x2="98984" y2="35170"/>
                        <a14:backgroundMark x1="98984" y1="35170" x2="98750" y2="26377"/>
                        <a14:backgroundMark x1="98750" y1="26377" x2="98047" y2="34936"/>
                        <a14:backgroundMark x1="98047" y1="34936" x2="99219" y2="42673"/>
                        <a14:backgroundMark x1="94609" y1="25440" x2="98672" y2="23447"/>
                        <a14:backgroundMark x1="98672" y1="23447" x2="94141" y2="28253"/>
                        <a14:backgroundMark x1="94141" y1="28253" x2="94688" y2="28136"/>
                        <a14:backgroundMark x1="68125" y1="12075" x2="68359" y2="12544"/>
                        <a14:backgroundMark x1="66016" y1="10785" x2="68672" y2="12544"/>
                        <a14:backgroundMark x1="63906" y1="12192" x2="67344" y2="13247"/>
                        <a14:backgroundMark x1="20703" y1="29191" x2="22734" y2="36108"/>
                        <a14:backgroundMark x1="22734" y1="36108" x2="26172" y2="41501"/>
                        <a14:backgroundMark x1="26172" y1="41501" x2="31484" y2="45604"/>
                        <a14:backgroundMark x1="31484" y1="45604" x2="28281" y2="51700"/>
                        <a14:backgroundMark x1="28281" y1="51700" x2="31719" y2="60727"/>
                        <a14:backgroundMark x1="31719" y1="60727" x2="29531" y2="66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35" r="13943" b="32855"/>
          <a:stretch/>
        </p:blipFill>
        <p:spPr>
          <a:xfrm>
            <a:off x="5809784" y="1487005"/>
            <a:ext cx="6382215" cy="510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8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669496" y="1653331"/>
            <a:ext cx="5120268" cy="4849263"/>
          </a:xfrm>
          <a:prstGeom prst="rect">
            <a:avLst/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Глобус">
            <a:extLst>
              <a:ext uri="{FF2B5EF4-FFF2-40B4-BE49-F238E27FC236}">
                <a16:creationId xmlns:a16="http://schemas.microsoft.com/office/drawing/2014/main" id="{9B378F25-AA78-8060-6119-07E3AD93A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532" y="355406"/>
            <a:ext cx="457200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CD1C15-804C-4FBA-CF1C-A969899EEDAB}"/>
              </a:ext>
            </a:extLst>
          </p:cNvPr>
          <p:cNvSpPr txBox="1"/>
          <p:nvPr/>
        </p:nvSpPr>
        <p:spPr>
          <a:xfrm>
            <a:off x="916681" y="1799553"/>
            <a:ext cx="48730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4,1 млн рублей</a:t>
            </a:r>
          </a:p>
          <a:p>
            <a:r>
              <a:rPr lang="ru-RU" sz="1600" dirty="0"/>
              <a:t>выделено на улучшение материально-технической базы образовательных организаций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2465 обучающихся</a:t>
            </a:r>
          </a:p>
          <a:p>
            <a:r>
              <a:rPr lang="ru-RU" sz="1600" dirty="0"/>
              <a:t>обучаются в общеобразовательных организациях района, в том числе 159 детей – во вторую смену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759 детей</a:t>
            </a:r>
          </a:p>
          <a:p>
            <a:r>
              <a:rPr lang="ru-RU" sz="1600" dirty="0"/>
              <a:t>посещает 8 дошкольных образовательных учреждений и 6 дошкольных отделений при общеобразовательных организациях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242 ребенка,</a:t>
            </a:r>
          </a:p>
          <a:p>
            <a:r>
              <a:rPr lang="ru-RU" sz="1600" dirty="0"/>
              <a:t>находящихся в трудной жизненной ситуации, из малообеспеченных семей оздоровлено в период летних каникул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850EC1-6A9F-C85F-2D5C-2E2725C3A6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 b="8412"/>
          <a:stretch/>
        </p:blipFill>
        <p:spPr>
          <a:xfrm>
            <a:off x="5995638" y="1120704"/>
            <a:ext cx="4620323" cy="26859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7B528E-3796-EC69-AB07-AADBA10BC0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4" b="2462"/>
          <a:stretch/>
        </p:blipFill>
        <p:spPr>
          <a:xfrm>
            <a:off x="7117516" y="3877487"/>
            <a:ext cx="4831772" cy="29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A387E-D818-8641-3C0B-C13B921C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4" y="1667802"/>
            <a:ext cx="4356163" cy="187112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Реализация национальных проектов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334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конкретных направлениях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3133492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Глобус">
            <a:extLst>
              <a:ext uri="{FF2B5EF4-FFF2-40B4-BE49-F238E27FC236}">
                <a16:creationId xmlns:a16="http://schemas.microsoft.com/office/drawing/2014/main" id="{9B378F25-AA78-8060-6119-07E3AD93A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532" y="355406"/>
            <a:ext cx="457200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C16805-E35B-8053-82CD-00B72D0153DC}"/>
              </a:ext>
            </a:extLst>
          </p:cNvPr>
          <p:cNvSpPr txBox="1"/>
          <p:nvPr/>
        </p:nvSpPr>
        <p:spPr>
          <a:xfrm>
            <a:off x="518532" y="1723042"/>
            <a:ext cx="43158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Создание школьного спортивного клуба</a:t>
            </a:r>
          </a:p>
          <a:p>
            <a:r>
              <a:rPr lang="ru-RU" sz="1600" dirty="0"/>
              <a:t>в средней школе №2 г. Починка в рамках реализации национального проекта «Образование» регионального проекта «Успех каждого ребенка» на сумму 0,3 млн рублей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23645B-0DE3-CE41-370B-2C02D425F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5"/>
          <a:stretch/>
        </p:blipFill>
        <p:spPr>
          <a:xfrm>
            <a:off x="4963902" y="1814056"/>
            <a:ext cx="7082172" cy="42665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2D569F-5B22-3065-CF20-0BF95F30D2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4" t="33379" b="33171"/>
          <a:stretch/>
        </p:blipFill>
        <p:spPr>
          <a:xfrm>
            <a:off x="407020" y="3558660"/>
            <a:ext cx="4427317" cy="29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6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A387E-D818-8641-3C0B-C13B921C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78" y="1737362"/>
            <a:ext cx="6121092" cy="127207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94263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Глобус">
            <a:extLst>
              <a:ext uri="{FF2B5EF4-FFF2-40B4-BE49-F238E27FC236}">
                <a16:creationId xmlns:a16="http://schemas.microsoft.com/office/drawing/2014/main" id="{9B378F25-AA78-8060-6119-07E3AD93A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532" y="355406"/>
            <a:ext cx="457200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C16805-E35B-8053-82CD-00B72D0153DC}"/>
              </a:ext>
            </a:extLst>
          </p:cNvPr>
          <p:cNvSpPr txBox="1"/>
          <p:nvPr/>
        </p:nvSpPr>
        <p:spPr>
          <a:xfrm>
            <a:off x="761753" y="1778539"/>
            <a:ext cx="57289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Открытие «Точек Роста»</a:t>
            </a:r>
          </a:p>
          <a:p>
            <a:r>
              <a:rPr lang="ru-RU" sz="1600" dirty="0">
                <a:ea typeface="Times New Roman" panose="02020603050405020304" pitchFamily="18" charset="0"/>
              </a:rPr>
              <a:t>в Васьковской и </a:t>
            </a:r>
            <a:r>
              <a:rPr lang="ru-RU" sz="1600" dirty="0" err="1">
                <a:ea typeface="Times New Roman" panose="02020603050405020304" pitchFamily="18" charset="0"/>
              </a:rPr>
              <a:t>Климщинской</a:t>
            </a:r>
            <a:r>
              <a:rPr lang="ru-RU" sz="1600" dirty="0">
                <a:ea typeface="Times New Roman" panose="02020603050405020304" pitchFamily="18" charset="0"/>
              </a:rPr>
              <a:t> средних школах Починковского района.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Запланировано открытие Центра «Точка Роста» в </a:t>
            </a:r>
            <a:r>
              <a:rPr lang="ru-RU" sz="1600" dirty="0" err="1">
                <a:effectLst/>
                <a:ea typeface="Times New Roman" panose="02020603050405020304" pitchFamily="18" charset="0"/>
              </a:rPr>
              <a:t>Переснянской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средней школе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078174-4058-A7B0-D840-6EF9130E3B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4705" b="7886"/>
          <a:stretch/>
        </p:blipFill>
        <p:spPr>
          <a:xfrm>
            <a:off x="518532" y="3147998"/>
            <a:ext cx="6224166" cy="36185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CA2277-DE17-D473-6954-47CA960B45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2"/>
          <a:stretch/>
        </p:blipFill>
        <p:spPr>
          <a:xfrm>
            <a:off x="7009736" y="3882229"/>
            <a:ext cx="4939552" cy="28843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060EA0-1FD4-FE82-B925-978D72B5E1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4" b="21138"/>
          <a:stretch/>
        </p:blipFill>
        <p:spPr>
          <a:xfrm>
            <a:off x="7008388" y="911311"/>
            <a:ext cx="4939552" cy="29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9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90E819-AA7F-0AEB-840D-3A79F91E4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592" y="4426665"/>
            <a:ext cx="5601633" cy="23309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Культура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609602" y="1679274"/>
            <a:ext cx="5371166" cy="5078312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Театр">
            <a:extLst>
              <a:ext uri="{FF2B5EF4-FFF2-40B4-BE49-F238E27FC236}">
                <a16:creationId xmlns:a16="http://schemas.microsoft.com/office/drawing/2014/main" id="{E990BC5A-B9FC-EDEE-B1A6-50B396DA7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532" y="360870"/>
            <a:ext cx="4572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1A5EF-6AF7-547F-9424-32C3D9C83392}"/>
              </a:ext>
            </a:extLst>
          </p:cNvPr>
          <p:cNvSpPr txBox="1"/>
          <p:nvPr/>
        </p:nvSpPr>
        <p:spPr>
          <a:xfrm>
            <a:off x="747132" y="1668776"/>
            <a:ext cx="51890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3881 культурно-массовое мероприятие,</a:t>
            </a:r>
          </a:p>
          <a:p>
            <a:r>
              <a:rPr lang="ru-RU" sz="1600" dirty="0"/>
              <a:t>в том числе 11 районных фестивалей и конкурсов проведено 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226 клубных формирований</a:t>
            </a:r>
          </a:p>
          <a:p>
            <a:r>
              <a:rPr lang="ru-RU" sz="1600" dirty="0"/>
              <a:t>работают в РКДЦ, объединяя 2065 человек</a:t>
            </a:r>
          </a:p>
          <a:p>
            <a:endParaRPr lang="ru-RU" sz="1600" dirty="0"/>
          </a:p>
          <a:p>
            <a:r>
              <a:rPr lang="ru-RU" sz="2000" b="1" dirty="0" err="1">
                <a:solidFill>
                  <a:srgbClr val="C00000"/>
                </a:solidFill>
              </a:rPr>
              <a:t>Стодолищенский</a:t>
            </a:r>
            <a:r>
              <a:rPr lang="ru-RU" sz="2000" b="1" dirty="0">
                <a:solidFill>
                  <a:srgbClr val="C00000"/>
                </a:solidFill>
              </a:rPr>
              <a:t> ЦСДК</a:t>
            </a:r>
          </a:p>
          <a:p>
            <a:r>
              <a:rPr lang="ru-RU" sz="1600" dirty="0"/>
              <a:t>стал победителем по итогам конкурса на присвоение звания «Лучшее муниципальное учреждение культуры, находящееся на территории сельских поселений»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Звания «Образцовый»</a:t>
            </a:r>
          </a:p>
          <a:p>
            <a:r>
              <a:rPr lang="ru-RU" sz="1600" dirty="0"/>
              <a:t>удостоен хореографический коллектив МБУ ДО «ДШИ Починковского района»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127 экскурсий </a:t>
            </a:r>
          </a:p>
          <a:p>
            <a:r>
              <a:rPr lang="ru-RU" sz="1600" dirty="0"/>
              <a:t>проведено Починковским историко-краеведческим музеем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9E5E5-5C49-40D6-D0FF-3D01BCBE3D4E}"/>
              </a:ext>
            </a:extLst>
          </p:cNvPr>
          <p:cNvSpPr txBox="1"/>
          <p:nvPr/>
        </p:nvSpPr>
        <p:spPr>
          <a:xfrm>
            <a:off x="6341341" y="4492163"/>
            <a:ext cx="55421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2 место</a:t>
            </a:r>
          </a:p>
          <a:p>
            <a:r>
              <a:rPr lang="ru-RU" sz="1600" dirty="0"/>
              <a:t>занял волонтерский штаб Починковского района в региональном конкурсе «Лучший муниципальный волонтерский штаб»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10,4 млн рублей</a:t>
            </a:r>
          </a:p>
          <a:p>
            <a:r>
              <a:rPr lang="ru-RU" sz="1600" dirty="0"/>
              <a:t>выделено на создание модельных муниципальных библиотек в ходе реализации национального проекта «Культура»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335C2D-40BF-5DE6-9839-5CC0301E28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16460" b="11184"/>
          <a:stretch/>
        </p:blipFill>
        <p:spPr>
          <a:xfrm>
            <a:off x="6211234" y="1050236"/>
            <a:ext cx="5707963" cy="32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6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rgbClr val="FFF2CC">
              <a:alpha val="40000"/>
            </a:srgb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Реализация национальных проектов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429322" y="1691703"/>
            <a:ext cx="6004932" cy="1370311"/>
          </a:xfrm>
          <a:prstGeom prst="rect">
            <a:avLst/>
          </a:prstGeom>
          <a:solidFill>
            <a:srgbClr val="FFF2CC">
              <a:alpha val="40000"/>
            </a:srgb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598447" y="1135397"/>
            <a:ext cx="3271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конкретных направлениях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598447" y="1532146"/>
            <a:ext cx="3271026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2F25C028-E376-A9C7-B342-9AF22D3A6398}"/>
              </a:ext>
            </a:extLst>
          </p:cNvPr>
          <p:cNvSpPr/>
          <p:nvPr/>
        </p:nvSpPr>
        <p:spPr>
          <a:xfrm>
            <a:off x="429322" y="266153"/>
            <a:ext cx="635620" cy="632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Булавка">
            <a:extLst>
              <a:ext uri="{FF2B5EF4-FFF2-40B4-BE49-F238E27FC236}">
                <a16:creationId xmlns:a16="http://schemas.microsoft.com/office/drawing/2014/main" id="{C5A8FCCB-2EC7-3B37-AB17-8B93C8C0A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581" y="337804"/>
            <a:ext cx="489102" cy="4891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706E8-5541-CD65-F25C-8109ECBC5C6B}"/>
              </a:ext>
            </a:extLst>
          </p:cNvPr>
          <p:cNvSpPr txBox="1"/>
          <p:nvPr/>
        </p:nvSpPr>
        <p:spPr>
          <a:xfrm>
            <a:off x="747132" y="1776693"/>
            <a:ext cx="563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Создание модельных муниципальных библиотек</a:t>
            </a:r>
          </a:p>
          <a:p>
            <a:r>
              <a:rPr lang="ru-RU" sz="1600" dirty="0"/>
              <a:t>в рамках национального проекта «Культура» регионального проекта «Культурная среда» на сумму 10,4 млн рублей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A48984-CBB2-4F1E-17F9-DE25254627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6"/>
          <a:stretch/>
        </p:blipFill>
        <p:spPr>
          <a:xfrm>
            <a:off x="598447" y="3148166"/>
            <a:ext cx="5589367" cy="3602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C3BC2D-862C-E6EF-4B80-9F891F9E7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4" b="10330"/>
          <a:stretch/>
        </p:blipFill>
        <p:spPr>
          <a:xfrm>
            <a:off x="6976419" y="1135397"/>
            <a:ext cx="4613321" cy="27644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2C32B7-170D-B55A-EAD1-100F35F160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6154" b="7278"/>
          <a:stretch/>
        </p:blipFill>
        <p:spPr>
          <a:xfrm>
            <a:off x="6976419" y="3985414"/>
            <a:ext cx="4613321" cy="27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3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Реализация национальных проектов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518531" y="1725598"/>
            <a:ext cx="5670395" cy="1296382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Инвентарь и спортивная форма </a:t>
            </a:r>
          </a:p>
          <a:p>
            <a:r>
              <a:rPr lang="ru-RU" sz="16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приобретены для спортивной школы им. А.И. </a:t>
            </a:r>
            <a:r>
              <a:rPr lang="ru-RU" sz="1600" dirty="0" err="1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Максименкова</a:t>
            </a:r>
            <a:r>
              <a:rPr lang="ru-RU" sz="16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</a:p>
          <a:p>
            <a:r>
              <a:rPr lang="ru-RU" sz="16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г. Починке в рамках реализации национального проекта «Демография» регионального проекта «Спорт - норма жизни»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327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конкретных направлениях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32004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Театр">
            <a:extLst>
              <a:ext uri="{FF2B5EF4-FFF2-40B4-BE49-F238E27FC236}">
                <a16:creationId xmlns:a16="http://schemas.microsoft.com/office/drawing/2014/main" id="{E990BC5A-B9FC-EDEE-B1A6-50B396DA7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532" y="360870"/>
            <a:ext cx="457200" cy="457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97449A-AF80-4D0D-9C31-174696F569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3"/>
          <a:stretch/>
        </p:blipFill>
        <p:spPr>
          <a:xfrm>
            <a:off x="518531" y="3222623"/>
            <a:ext cx="5670394" cy="34314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84AFFB-76EC-A5E5-02C6-DF9384B83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70" y="1836749"/>
            <a:ext cx="5670395" cy="425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Обращения граждан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510357" y="1738489"/>
            <a:ext cx="10975399" cy="4938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A4A6C5-33AB-15AE-0ED5-6B64BD2DB8FC}"/>
              </a:ext>
            </a:extLst>
          </p:cNvPr>
          <p:cNvSpPr txBox="1"/>
          <p:nvPr/>
        </p:nvSpPr>
        <p:spPr>
          <a:xfrm>
            <a:off x="594634" y="1863510"/>
            <a:ext cx="36560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a typeface="PT Astra Serif" panose="020A0603040505020204" pitchFamily="18" charset="-52"/>
              </a:rPr>
              <a:t>1407 обращений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поступило в Администрацию района </a:t>
            </a: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ea typeface="Times New Roman" panose="02020603050405020304" pitchFamily="18" charset="0"/>
              </a:rPr>
              <a:t>З</a:t>
            </a:r>
            <a:r>
              <a:rPr lang="ru-RU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емельные и имущественные отношения, приватизация</a:t>
            </a:r>
          </a:p>
          <a:p>
            <a:r>
              <a:rPr lang="ru-RU" sz="1600" dirty="0">
                <a:ea typeface="PT Astra Serif" panose="020A0603040505020204" pitchFamily="18" charset="-52"/>
              </a:rPr>
              <a:t>- основная тема обращений граждан</a:t>
            </a:r>
          </a:p>
          <a:p>
            <a:endParaRPr lang="ru-RU" sz="1600" dirty="0"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ea typeface="PT Astra Serif" panose="020A0603040505020204" pitchFamily="18" charset="-52"/>
              </a:rPr>
              <a:t>На 24,2% больше</a:t>
            </a:r>
          </a:p>
          <a:p>
            <a:r>
              <a:rPr lang="ru-RU" sz="1600" dirty="0">
                <a:ea typeface="Times New Roman" panose="02020603050405020304" pitchFamily="18" charset="0"/>
              </a:rPr>
              <a:t>уровня 2021г.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поступило обращений</a:t>
            </a:r>
          </a:p>
          <a:p>
            <a:r>
              <a:rPr lang="ru-RU" sz="1600" dirty="0">
                <a:effectLst/>
                <a:ea typeface="Times New Roman" panose="02020603050405020304" pitchFamily="18" charset="0"/>
              </a:rPr>
              <a:t>через интерактивную страницу с функцией «Электронная приемная»</a:t>
            </a:r>
          </a:p>
          <a:p>
            <a:endParaRPr lang="ru-RU" sz="1600" dirty="0"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ea typeface="PT Astra Serif" panose="020A0603040505020204" pitchFamily="18" charset="-52"/>
              </a:rPr>
              <a:t>В 2,8 раза </a:t>
            </a:r>
          </a:p>
          <a:p>
            <a:r>
              <a:rPr lang="ru-RU" sz="1600" dirty="0">
                <a:ea typeface="PT Astra Serif" panose="020A0603040505020204" pitchFamily="18" charset="-52"/>
              </a:rPr>
              <a:t>больше обращений поступило на платформу обратной связи (ПОС), чем в 2021 году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5CB30C-3F21-4E23-02F1-1BCA6321CA13}"/>
              </a:ext>
            </a:extLst>
          </p:cNvPr>
          <p:cNvSpPr txBox="1"/>
          <p:nvPr/>
        </p:nvSpPr>
        <p:spPr>
          <a:xfrm>
            <a:off x="4334995" y="1863510"/>
            <a:ext cx="399362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На </a:t>
            </a:r>
            <a:r>
              <a:rPr lang="ru-RU" sz="2000" b="1" dirty="0">
                <a:solidFill>
                  <a:srgbClr val="C00000"/>
                </a:solidFill>
              </a:rPr>
              <a:t>218,2%</a:t>
            </a:r>
          </a:p>
          <a:p>
            <a:r>
              <a:rPr lang="ru-RU" sz="1600" dirty="0"/>
              <a:t>увеличилось количество обращений в системе Инцидент-менеджмент</a:t>
            </a:r>
          </a:p>
          <a:p>
            <a:endParaRPr lang="ru-RU" sz="1600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Более 5000 комментариев</a:t>
            </a:r>
          </a:p>
          <a:p>
            <a:r>
              <a:rPr lang="ru-RU" sz="1600" dirty="0"/>
              <a:t>написали граждане в </a:t>
            </a:r>
            <a:r>
              <a:rPr lang="ru-RU" sz="1600" dirty="0" err="1"/>
              <a:t>пабликах</a:t>
            </a:r>
            <a:r>
              <a:rPr lang="ru-RU" sz="1600" dirty="0"/>
              <a:t> Администрации и аккаунтах </a:t>
            </a:r>
          </a:p>
          <a:p>
            <a:r>
              <a:rPr lang="ru-RU" sz="1600" dirty="0"/>
              <a:t>Главы района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84,9% </a:t>
            </a:r>
          </a:p>
          <a:p>
            <a:r>
              <a:rPr lang="ru-RU" sz="1600" dirty="0"/>
              <a:t>положительных ответов получили граждане на обращения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90 тыс. рублей</a:t>
            </a:r>
          </a:p>
          <a:p>
            <a:r>
              <a:rPr lang="ru-RU" sz="1600" dirty="0"/>
              <a:t>выделено из резервного фонда Администрации с целью поддержки граждан, попавших в трудную жизненную ситуацию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Открытый конверт">
            <a:extLst>
              <a:ext uri="{FF2B5EF4-FFF2-40B4-BE49-F238E27FC236}">
                <a16:creationId xmlns:a16="http://schemas.microsoft.com/office/drawing/2014/main" id="{E90B2EE3-3982-9142-2D9B-E058AB702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357" y="352695"/>
            <a:ext cx="473549" cy="4735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5E3FA2-7D28-469E-53DA-A267801A2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20" y="2201928"/>
            <a:ext cx="4739378" cy="40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2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3E636D-D866-56C3-88B2-76F391321CED}"/>
              </a:ext>
            </a:extLst>
          </p:cNvPr>
          <p:cNvSpPr/>
          <p:nvPr/>
        </p:nvSpPr>
        <p:spPr>
          <a:xfrm>
            <a:off x="5755298" y="5400389"/>
            <a:ext cx="6193990" cy="11211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DF8B0E-BD9C-4BAB-C6C1-B4EDF87DC837}"/>
              </a:ext>
            </a:extLst>
          </p:cNvPr>
          <p:cNvSpPr/>
          <p:nvPr/>
        </p:nvSpPr>
        <p:spPr>
          <a:xfrm>
            <a:off x="5755298" y="1587775"/>
            <a:ext cx="6193990" cy="3021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Цифровая трансформация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407020" y="1599933"/>
            <a:ext cx="5051503" cy="50774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A8770-EB01-FAF0-15CE-AA7631ECF175}"/>
              </a:ext>
            </a:extLst>
          </p:cNvPr>
          <p:cNvSpPr txBox="1"/>
          <p:nvPr/>
        </p:nvSpPr>
        <p:spPr>
          <a:xfrm>
            <a:off x="773916" y="1877964"/>
            <a:ext cx="5452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  <a:p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949" y="1646577"/>
            <a:ext cx="478564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 19 населенных пунктах района</a:t>
            </a:r>
          </a:p>
          <a:p>
            <a:r>
              <a:rPr lang="ru-RU" sz="1600" dirty="0"/>
              <a:t>появился высокоскоростной интернет  в рамках федерального проекта «Информационная инфраструктура», а также организованы сети мобильной  связи 4G (LTE)  в малых населенных пунктах  района: д. </a:t>
            </a:r>
            <a:r>
              <a:rPr lang="ru-RU" sz="1600" dirty="0" err="1"/>
              <a:t>Шмаково</a:t>
            </a:r>
            <a:r>
              <a:rPr lang="ru-RU" sz="1600" dirty="0"/>
              <a:t>, д. </a:t>
            </a:r>
            <a:r>
              <a:rPr lang="ru-RU" sz="1600" dirty="0" err="1"/>
              <a:t>Климщина</a:t>
            </a:r>
            <a:endParaRPr lang="ru-RU" sz="1600" dirty="0"/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140 муниципальных служащих и работников бюджетной сферы </a:t>
            </a:r>
          </a:p>
          <a:p>
            <a:r>
              <a:rPr lang="ru-RU" sz="1600" dirty="0"/>
              <a:t>прошли переобучение компетенциям и технологиям, востребованным в условиях цифровой экономики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18% массовых социально-значимых услуг</a:t>
            </a:r>
          </a:p>
          <a:p>
            <a:r>
              <a:rPr lang="ru-RU" sz="1600" dirty="0"/>
              <a:t>предоставлено в электронном формате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13 опросов граждан</a:t>
            </a:r>
          </a:p>
          <a:p>
            <a:r>
              <a:rPr lang="ru-RU" sz="1600" dirty="0"/>
              <a:t>проведено с использованием системы ПОС</a:t>
            </a:r>
          </a:p>
          <a:p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755298" y="1678904"/>
            <a:ext cx="619399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47 организаций</a:t>
            </a:r>
          </a:p>
          <a:p>
            <a:r>
              <a:rPr lang="ru-RU" sz="1600" dirty="0"/>
              <a:t>подключены к Платформе обратной связи (ПОС), которая позволяет гражданам через форму на портале Госуслуг направлять обращения по широкому спектру вопросов и участвовать  в опросах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Более 300 сообщений граждан</a:t>
            </a:r>
          </a:p>
          <a:p>
            <a:r>
              <a:rPr lang="ru-RU" sz="1600" dirty="0"/>
              <a:t>поступило через Платформу обратной связи (ПОС)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7 центров </a:t>
            </a:r>
          </a:p>
          <a:p>
            <a:r>
              <a:rPr lang="ru-RU" sz="1600" dirty="0"/>
              <a:t>по подтверждению личности на ЕГПУ организованы на базе Администрации района и Администраций сельских поселений</a:t>
            </a:r>
          </a:p>
        </p:txBody>
      </p:sp>
      <p:pic>
        <p:nvPicPr>
          <p:cNvPr id="7" name="Рисунок 6" descr="Wi-Fi">
            <a:extLst>
              <a:ext uri="{FF2B5EF4-FFF2-40B4-BE49-F238E27FC236}">
                <a16:creationId xmlns:a16="http://schemas.microsoft.com/office/drawing/2014/main" id="{1E535AAC-9B03-A076-83EC-E8ED6B872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885" y="295439"/>
            <a:ext cx="588061" cy="588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8B577E-2A79-65E3-1E0B-02AB050355B0}"/>
              </a:ext>
            </a:extLst>
          </p:cNvPr>
          <p:cNvSpPr txBox="1"/>
          <p:nvPr/>
        </p:nvSpPr>
        <p:spPr>
          <a:xfrm>
            <a:off x="5791129" y="4746184"/>
            <a:ext cx="2091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наших планах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3022DCD-3EF6-8167-BCB4-81C96192AEF2}"/>
              </a:ext>
            </a:extLst>
          </p:cNvPr>
          <p:cNvCxnSpPr>
            <a:cxnSpLocks/>
          </p:cNvCxnSpPr>
          <p:nvPr/>
        </p:nvCxnSpPr>
        <p:spPr>
          <a:xfrm>
            <a:off x="5844653" y="5150573"/>
            <a:ext cx="1984012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D1650D1-E97A-4A7E-539B-A67576425FFF}"/>
              </a:ext>
            </a:extLst>
          </p:cNvPr>
          <p:cNvSpPr txBox="1"/>
          <p:nvPr/>
        </p:nvSpPr>
        <p:spPr>
          <a:xfrm>
            <a:off x="5395253" y="5483902"/>
            <a:ext cx="655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000" b="1" dirty="0">
                <a:solidFill>
                  <a:srgbClr val="C00000"/>
                </a:solidFill>
              </a:rPr>
              <a:t>Содействие в организация сетей мобильной  связи 4G (LTE) в малых населенных пунктах  района</a:t>
            </a:r>
          </a:p>
          <a:p>
            <a:pPr lvl="1"/>
            <a:r>
              <a:rPr lang="ru-RU" sz="1600" dirty="0"/>
              <a:t>д. Старинки, д. </a:t>
            </a:r>
            <a:r>
              <a:rPr lang="ru-RU" sz="1600" dirty="0" err="1"/>
              <a:t>Шанталово</a:t>
            </a:r>
            <a:r>
              <a:rPr lang="ru-RU" sz="1600" dirty="0"/>
              <a:t>, д. Красное Знамя, д. Липки</a:t>
            </a:r>
          </a:p>
        </p:txBody>
      </p:sp>
      <p:pic>
        <p:nvPicPr>
          <p:cNvPr id="24" name="Рисунок 23" descr="Линия со стрелкой: изгиб против часовой стрелки">
            <a:extLst>
              <a:ext uri="{FF2B5EF4-FFF2-40B4-BE49-F238E27FC236}">
                <a16:creationId xmlns:a16="http://schemas.microsoft.com/office/drawing/2014/main" id="{8F4FBA11-BF78-0C36-1861-D4CF71037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739531" flipH="1">
            <a:off x="7867867" y="4826437"/>
            <a:ext cx="571753" cy="5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91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598447" y="1863509"/>
            <a:ext cx="5746597" cy="4381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C1593C-0E10-4F16-8E7C-CB1B40D4C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53" y="1863243"/>
            <a:ext cx="4595287" cy="438130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Юридическая деятельность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598447" y="1256500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669073" y="163646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660316-A484-1CA4-C35F-8FB697F0D762}"/>
              </a:ext>
            </a:extLst>
          </p:cNvPr>
          <p:cNvSpPr txBox="1"/>
          <p:nvPr/>
        </p:nvSpPr>
        <p:spPr>
          <a:xfrm>
            <a:off x="884887" y="2007182"/>
            <a:ext cx="60065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На сумму 1,1 млн рублей</a:t>
            </a:r>
          </a:p>
          <a:p>
            <a:r>
              <a:rPr lang="ru-RU" sz="1600" dirty="0"/>
              <a:t>предъявлено претензий и исковых заявлений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В размере 765 тыс. рублей</a:t>
            </a:r>
          </a:p>
          <a:p>
            <a:r>
              <a:rPr lang="ru-RU" sz="1600" dirty="0">
                <a:ea typeface="Times New Roman" panose="02020603050405020304" pitchFamily="18" charset="0"/>
              </a:rPr>
              <a:t>о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плачена задолженность после предъявления претензий и взыскания в судебном порядке 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В 223 судебных заседаниях </a:t>
            </a:r>
          </a:p>
          <a:p>
            <a:r>
              <a:rPr lang="ru-RU" sz="1600" dirty="0"/>
              <a:t>принято участие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161 нормативный правовой акт </a:t>
            </a:r>
            <a:endParaRPr lang="ru-RU" sz="1600" b="1" dirty="0">
              <a:solidFill>
                <a:srgbClr val="C00000"/>
              </a:solidFill>
            </a:endParaRPr>
          </a:p>
          <a:p>
            <a:r>
              <a:rPr lang="ru-RU" sz="1600" dirty="0"/>
              <a:t>прошел антикоррупционную экспертизу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407 контрактов и договоров</a:t>
            </a:r>
          </a:p>
          <a:p>
            <a:r>
              <a:rPr lang="ru-RU" sz="1600" dirty="0"/>
              <a:t>прошли проверку на соответствие законодательству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F25C028-E376-A9C7-B342-9AF22D3A6398}"/>
              </a:ext>
            </a:extLst>
          </p:cNvPr>
          <p:cNvSpPr/>
          <p:nvPr/>
        </p:nvSpPr>
        <p:spPr>
          <a:xfrm>
            <a:off x="429322" y="266153"/>
            <a:ext cx="635620" cy="632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Молоток судьи">
            <a:extLst>
              <a:ext uri="{FF2B5EF4-FFF2-40B4-BE49-F238E27FC236}">
                <a16:creationId xmlns:a16="http://schemas.microsoft.com/office/drawing/2014/main" id="{D6DCFC1D-9330-874A-F1F7-1C618924E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956" y="35513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4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39821"/>
            <a:ext cx="11706577" cy="869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Реализация национальных проектов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545693" y="1752036"/>
            <a:ext cx="6267702" cy="996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23414" y="1180496"/>
            <a:ext cx="3271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конкретных направлениях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624225" y="1580606"/>
            <a:ext cx="3271026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2F25C028-E376-A9C7-B342-9AF22D3A6398}"/>
              </a:ext>
            </a:extLst>
          </p:cNvPr>
          <p:cNvSpPr/>
          <p:nvPr/>
        </p:nvSpPr>
        <p:spPr>
          <a:xfrm>
            <a:off x="429322" y="266153"/>
            <a:ext cx="635620" cy="632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Булавка">
            <a:extLst>
              <a:ext uri="{FF2B5EF4-FFF2-40B4-BE49-F238E27FC236}">
                <a16:creationId xmlns:a16="http://schemas.microsoft.com/office/drawing/2014/main" id="{C5A8FCCB-2EC7-3B37-AB17-8B93C8C0A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581" y="337804"/>
            <a:ext cx="489102" cy="4891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706E8-5541-CD65-F25C-8109ECBC5C6B}"/>
              </a:ext>
            </a:extLst>
          </p:cNvPr>
          <p:cNvSpPr txBox="1"/>
          <p:nvPr/>
        </p:nvSpPr>
        <p:spPr>
          <a:xfrm>
            <a:off x="133815" y="1803880"/>
            <a:ext cx="69249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b="1" dirty="0">
                <a:solidFill>
                  <a:srgbClr val="C00000"/>
                </a:solidFill>
              </a:rPr>
              <a:t>Благоустройство «Парка Гастелло»</a:t>
            </a:r>
          </a:p>
          <a:p>
            <a:pPr lvl="1"/>
            <a:r>
              <a:rPr lang="ru-RU" sz="1600" dirty="0"/>
              <a:t>в рамках регионального проекта «Формирование городской среды» </a:t>
            </a:r>
          </a:p>
          <a:p>
            <a:pPr lvl="1"/>
            <a:r>
              <a:rPr lang="ru-RU" sz="1600" dirty="0"/>
              <a:t>на сумму 4,4 млн рублей (г. Починок)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D1C910-EEBD-A629-41C9-2A482D7C52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r="-386"/>
          <a:stretch/>
        </p:blipFill>
        <p:spPr>
          <a:xfrm>
            <a:off x="682939" y="2832971"/>
            <a:ext cx="5966042" cy="39012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F2F7BE-3C60-11B9-088D-D55D7C2597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3" y="1018019"/>
            <a:ext cx="4614746" cy="29028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3D5A65-1643-0E9E-8F79-0432F0551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61" y="3920871"/>
            <a:ext cx="4617617" cy="2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41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Бюджетная политика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598447" y="1692783"/>
            <a:ext cx="10846421" cy="4938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1AF0C9-5ECC-76D2-88C2-FFB74C7DA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86" y="2832411"/>
            <a:ext cx="8135513" cy="4025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660316-A484-1CA4-C35F-8FB697F0D762}"/>
              </a:ext>
            </a:extLst>
          </p:cNvPr>
          <p:cNvSpPr txBox="1"/>
          <p:nvPr/>
        </p:nvSpPr>
        <p:spPr>
          <a:xfrm>
            <a:off x="747132" y="1738645"/>
            <a:ext cx="43489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D20000"/>
                </a:solidFill>
              </a:rPr>
              <a:t>На 99,1%</a:t>
            </a:r>
          </a:p>
          <a:p>
            <a:r>
              <a:rPr lang="ru-RU" sz="1600" dirty="0"/>
              <a:t>исполнен консолидированный бюджет по доходам 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857,3 млн рублей</a:t>
            </a:r>
          </a:p>
          <a:p>
            <a:r>
              <a:rPr lang="ru-RU" sz="1600" dirty="0"/>
              <a:t>поступило в консолидированный бюджет, </a:t>
            </a:r>
            <a:r>
              <a:rPr lang="ru-RU" sz="1600" dirty="0">
                <a:effectLst/>
                <a:ea typeface="Calibri" panose="020F0502020204030204" pitchFamily="34" charset="0"/>
              </a:rPr>
              <a:t>в том числе налоговых и неналоговых доходов – 229,5 млн рублей</a:t>
            </a:r>
            <a:endParaRPr lang="ru-RU" sz="1600" dirty="0"/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На 72,5 млн рублей</a:t>
            </a:r>
          </a:p>
          <a:p>
            <a:r>
              <a:rPr lang="ru-RU" sz="1600" dirty="0"/>
              <a:t>увеличилась общая сумма доходов (по сравнению с 2021г.), </a:t>
            </a:r>
            <a:r>
              <a:rPr lang="ru-RU" sz="1600" dirty="0">
                <a:effectLst/>
                <a:ea typeface="Calibri" panose="020F0502020204030204" pitchFamily="34" charset="0"/>
              </a:rPr>
              <a:t>в том числе поступления собственных доходов увеличились на 18,1 млн рублей</a:t>
            </a:r>
            <a:endParaRPr lang="ru-RU" sz="1600" dirty="0"/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Налог на доходы физических лиц</a:t>
            </a:r>
          </a:p>
          <a:p>
            <a:r>
              <a:rPr lang="ru-RU" sz="1600" dirty="0"/>
              <a:t>- основной доход, формирующий доходную часть; п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оступления составили 156,7 млн рублей</a:t>
            </a:r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F25C028-E376-A9C7-B342-9AF22D3A6398}"/>
              </a:ext>
            </a:extLst>
          </p:cNvPr>
          <p:cNvSpPr/>
          <p:nvPr/>
        </p:nvSpPr>
        <p:spPr>
          <a:xfrm>
            <a:off x="429322" y="266153"/>
            <a:ext cx="635620" cy="632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Монеты">
            <a:extLst>
              <a:ext uri="{FF2B5EF4-FFF2-40B4-BE49-F238E27FC236}">
                <a16:creationId xmlns:a16="http://schemas.microsoft.com/office/drawing/2014/main" id="{3DF8E9F9-041F-C8CC-05DB-3FA3E42B6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137" y="353682"/>
            <a:ext cx="449206" cy="449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50673C-F66E-1D7B-8C4F-24B403B8D47A}"/>
              </a:ext>
            </a:extLst>
          </p:cNvPr>
          <p:cNvSpPr txBox="1"/>
          <p:nvPr/>
        </p:nvSpPr>
        <p:spPr>
          <a:xfrm>
            <a:off x="5441797" y="1862126"/>
            <a:ext cx="580606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D20000"/>
                </a:solidFill>
              </a:rPr>
              <a:t>627,8 млн рублей</a:t>
            </a:r>
          </a:p>
          <a:p>
            <a:r>
              <a:rPr lang="ru-RU" sz="1600" dirty="0"/>
              <a:t>составила финансовая помощь из вышестоящего бюджета, в том числе: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effectLst/>
                <a:ea typeface="Calibri" panose="020F0502020204030204" pitchFamily="34" charset="0"/>
              </a:rPr>
              <a:t>дотации местным бюджетам 161,7 млн руб</a:t>
            </a:r>
            <a:r>
              <a:rPr lang="ru-RU" sz="1600" dirty="0">
                <a:ea typeface="Calibri" panose="020F0502020204030204" pitchFamily="34" charset="0"/>
              </a:rPr>
              <a:t>лей</a:t>
            </a:r>
            <a:r>
              <a:rPr lang="ru-RU" sz="1600" dirty="0">
                <a:effectLst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субвенции на выполнение переданных полномочий 323,1 млн рублей;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effectLst/>
                <a:ea typeface="Calibri" panose="020F0502020204030204" pitchFamily="34" charset="0"/>
              </a:rPr>
              <a:t>субсидии 133,4 млн рублей</a:t>
            </a:r>
            <a:endParaRPr lang="ru-RU" sz="1600" dirty="0">
              <a:effectLst/>
              <a:ea typeface="PT Astra Serif" panose="020A0603040505020204" pitchFamily="18" charset="-52"/>
            </a:endParaRPr>
          </a:p>
          <a:p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890,7 тыс. рублей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составил профицит исполнения консолидированного бюджета</a:t>
            </a: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 96,9%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исполнена расходная часть консолидированного бюджета к годовым назначениям (</a:t>
            </a:r>
            <a:r>
              <a:rPr lang="ru-RU" sz="1600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856,4 млн рублей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)</a:t>
            </a: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63%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социальная направленность бюджета</a:t>
            </a: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3078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Градостроительная деятельность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669073" y="1599934"/>
            <a:ext cx="10816683" cy="51688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94D92-41DF-100C-260E-9F9DAA8671DC}"/>
              </a:ext>
            </a:extLst>
          </p:cNvPr>
          <p:cNvSpPr txBox="1"/>
          <p:nvPr/>
        </p:nvSpPr>
        <p:spPr>
          <a:xfrm>
            <a:off x="780586" y="1634963"/>
            <a:ext cx="597705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157 земельных участков</a:t>
            </a:r>
          </a:p>
          <a:p>
            <a:r>
              <a:rPr lang="ru-RU" sz="1600" dirty="0"/>
              <a:t>прошли предварительное согласование для предоставления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(земли населенных пунктов – 137, сельскохозяйственное</a:t>
            </a:r>
            <a:r>
              <a:rPr lang="ru-RU" sz="1600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назначение – 15)</a:t>
            </a:r>
            <a:endParaRPr lang="ru-RU" sz="1600" dirty="0"/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134 разрешения</a:t>
            </a:r>
          </a:p>
          <a:p>
            <a:r>
              <a:rPr lang="ru-RU" sz="1600" dirty="0"/>
              <a:t>выдано </a:t>
            </a:r>
            <a:r>
              <a:rPr lang="ru-RU" sz="1600" dirty="0">
                <a:effectLst/>
                <a:ea typeface="PT Astra Serif" panose="020A0603040505020204" pitchFamily="18" charset="-52"/>
              </a:rPr>
              <a:t>на использование земельных участков, государственная</a:t>
            </a:r>
            <a:r>
              <a:rPr lang="ru-RU" sz="1600" spc="5" dirty="0">
                <a:effectLst/>
                <a:ea typeface="PT Astra Serif" panose="020A0603040505020204" pitchFamily="18" charset="-52"/>
              </a:rPr>
              <a:t> </a:t>
            </a:r>
            <a:r>
              <a:rPr lang="ru-RU" sz="1600" dirty="0">
                <a:effectLst/>
                <a:ea typeface="PT Astra Serif" panose="020A0603040505020204" pitchFamily="18" charset="-52"/>
              </a:rPr>
              <a:t>собственность на которые не разграничена (под объекты: 9 – связь; 11 – холодное</a:t>
            </a:r>
            <a:r>
              <a:rPr lang="ru-RU" sz="1600" spc="5" dirty="0">
                <a:effectLst/>
                <a:ea typeface="PT Astra Serif" panose="020A0603040505020204" pitchFamily="18" charset="-52"/>
              </a:rPr>
              <a:t> </a:t>
            </a:r>
            <a:r>
              <a:rPr lang="ru-RU" sz="1600" dirty="0">
                <a:effectLst/>
                <a:ea typeface="PT Astra Serif" panose="020A0603040505020204" pitchFamily="18" charset="-52"/>
              </a:rPr>
              <a:t>водоснабжение; 98 – газ; 16 – электрический сети) </a:t>
            </a:r>
          </a:p>
          <a:p>
            <a:endParaRPr lang="ru-RU" sz="1600" dirty="0"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ea typeface="PT Astra Serif" panose="020A0603040505020204" pitchFamily="18" charset="-52"/>
              </a:rPr>
              <a:t>12 проектов планировки и межевания территорий</a:t>
            </a:r>
          </a:p>
          <a:p>
            <a:r>
              <a:rPr lang="ru-RU" sz="1600" dirty="0">
                <a:ea typeface="PT Astra Serif" panose="020A0603040505020204" pitchFamily="18" charset="-52"/>
              </a:rPr>
              <a:t>утверждено</a:t>
            </a:r>
            <a:endParaRPr lang="ru-RU" sz="2000" dirty="0">
              <a:effectLst/>
              <a:ea typeface="PT Astra Serif" panose="020A0603040505020204" pitchFamily="18" charset="-52"/>
            </a:endParaRPr>
          </a:p>
          <a:p>
            <a:endParaRPr lang="ru-RU" sz="1600" dirty="0"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ea typeface="PT Astra Serif" panose="020A0603040505020204" pitchFamily="18" charset="-52"/>
              </a:rPr>
              <a:t>21 градостроительный план</a:t>
            </a:r>
          </a:p>
          <a:p>
            <a:r>
              <a:rPr lang="ru-RU" sz="1600" dirty="0">
                <a:ea typeface="PT Astra Serif" panose="020A0603040505020204" pitchFamily="18" charset="-52"/>
              </a:rPr>
              <a:t>выдан на земельные участки</a:t>
            </a:r>
          </a:p>
          <a:p>
            <a:endParaRPr lang="ru-RU" sz="1600" dirty="0"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54 объекта капитального строительства</a:t>
            </a:r>
          </a:p>
          <a:p>
            <a:r>
              <a:rPr lang="ru-RU" sz="1600" dirty="0"/>
              <a:t>введено в эксплуатацию (из них 43 объекта ИЖС)</a:t>
            </a:r>
          </a:p>
          <a:p>
            <a:endParaRPr lang="ru-RU" sz="1600" dirty="0"/>
          </a:p>
          <a:p>
            <a:endParaRPr lang="ru-RU" sz="1600" dirty="0">
              <a:ea typeface="PT Astra Serif" panose="020A0603040505020204" pitchFamily="18" charset="-52"/>
            </a:endParaRPr>
          </a:p>
        </p:txBody>
      </p:sp>
      <p:pic>
        <p:nvPicPr>
          <p:cNvPr id="9" name="Рисунок 8" descr="Перочинный нож">
            <a:extLst>
              <a:ext uri="{FF2B5EF4-FFF2-40B4-BE49-F238E27FC236}">
                <a16:creationId xmlns:a16="http://schemas.microsoft.com/office/drawing/2014/main" id="{6263664F-BF74-6BD3-45FD-A448B68C4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866" y="355979"/>
            <a:ext cx="518531" cy="518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F0D823-C8B0-A300-51D4-F5BFB15B0347}"/>
              </a:ext>
            </a:extLst>
          </p:cNvPr>
          <p:cNvSpPr txBox="1"/>
          <p:nvPr/>
        </p:nvSpPr>
        <p:spPr>
          <a:xfrm>
            <a:off x="6869150" y="1599934"/>
            <a:ext cx="46537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68 разрешений</a:t>
            </a:r>
          </a:p>
          <a:p>
            <a:r>
              <a:rPr lang="ru-RU" sz="1600" dirty="0"/>
              <a:t>выдано на строительство объектов капитального строительства (59 - объекты ИЖС)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5519AA3-9CCC-B925-6C34-C2175AC549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61" b="97511" l="977" r="99316">
                        <a14:foregroundMark x1="586" y1="96925" x2="30762" y2="60761"/>
                        <a14:foregroundMark x1="30762" y1="60761" x2="23242" y2="91801"/>
                        <a14:foregroundMark x1="23242" y1="91801" x2="55566" y2="97218"/>
                        <a14:foregroundMark x1="55566" y1="97218" x2="81738" y2="92387"/>
                        <a14:foregroundMark x1="81738" y1="92387" x2="80762" y2="63690"/>
                        <a14:foregroundMark x1="80762" y1="63690" x2="70801" y2="53294"/>
                        <a14:foregroundMark x1="70801" y1="53294" x2="60547" y2="50073"/>
                        <a14:foregroundMark x1="60547" y1="50073" x2="62305" y2="65739"/>
                        <a14:foregroundMark x1="62305" y1="65739" x2="63867" y2="70425"/>
                        <a14:foregroundMark x1="54199" y1="61347" x2="52148" y2="76720"/>
                        <a14:foregroundMark x1="52148" y1="76720" x2="62207" y2="76574"/>
                        <a14:foregroundMark x1="62207" y1="76574" x2="65527" y2="85798"/>
                        <a14:foregroundMark x1="65527" y1="85798" x2="68457" y2="63104"/>
                        <a14:foregroundMark x1="68457" y1="63104" x2="76465" y2="89165"/>
                        <a14:foregroundMark x1="76465" y1="89165" x2="81934" y2="69107"/>
                        <a14:foregroundMark x1="81934" y1="69107" x2="90234" y2="91801"/>
                        <a14:foregroundMark x1="90234" y1="91801" x2="91211" y2="69693"/>
                        <a14:foregroundMark x1="91211" y1="69693" x2="98828" y2="83309"/>
                        <a14:foregroundMark x1="98828" y1="83309" x2="98828" y2="83309"/>
                        <a14:foregroundMark x1="17969" y1="75842" x2="8008" y2="83309"/>
                        <a14:foregroundMark x1="13867" y1="84627" x2="1172" y2="92387"/>
                        <a14:foregroundMark x1="1172" y1="92387" x2="1074" y2="92387"/>
                        <a14:foregroundMark x1="4492" y1="96633" x2="3613" y2="96340"/>
                        <a14:foregroundMark x1="8301" y1="90483" x2="23535" y2="96486"/>
                        <a14:foregroundMark x1="23535" y1="96486" x2="50000" y2="96340"/>
                        <a14:foregroundMark x1="50000" y1="96340" x2="98535" y2="97511"/>
                        <a14:foregroundMark x1="75000" y1="45095" x2="82129" y2="48463"/>
                        <a14:foregroundMark x1="82129" y1="48463" x2="92285" y2="48755"/>
                        <a14:foregroundMark x1="92285" y1="48755" x2="98438" y2="54173"/>
                        <a14:foregroundMark x1="98438" y1="54173" x2="99316" y2="55783"/>
                        <a14:foregroundMark x1="84668" y1="44363" x2="99414" y2="46559"/>
                        <a14:foregroundMark x1="82715" y1="43924" x2="76953" y2="44656"/>
                        <a14:foregroundMark x1="58887" y1="42753" x2="59766" y2="41581"/>
                        <a14:foregroundMark x1="49609" y1="36750" x2="47461" y2="35871"/>
                        <a14:foregroundMark x1="57227" y1="42899" x2="60938" y2="48170"/>
                        <a14:foregroundMark x1="49121" y1="35139" x2="48730" y2="34261"/>
                        <a14:backgroundMark x1="98" y1="41581" x2="98" y2="41581"/>
                        <a14:backgroundMark x1="684" y1="42167" x2="195" y2="42460"/>
                        <a14:backgroundMark x1="98" y1="92094" x2="39453" y2="39239"/>
                        <a14:backgroundMark x1="39453" y1="39239" x2="39453" y2="38946"/>
                        <a14:backgroundMark x1="61719" y1="34700" x2="57422" y2="33968"/>
                        <a14:backgroundMark x1="57617" y1="34846" x2="57617" y2="35578"/>
                        <a14:backgroundMark x1="57324" y1="34700" x2="57324" y2="35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8189" r="10868" b="1962"/>
          <a:stretch/>
        </p:blipFill>
        <p:spPr>
          <a:xfrm>
            <a:off x="5666262" y="2966224"/>
            <a:ext cx="6525738" cy="38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3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39821"/>
            <a:ext cx="11706577" cy="869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Реализация национальных проектов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242711" y="1712732"/>
            <a:ext cx="4757352" cy="1703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598447" y="1111172"/>
            <a:ext cx="3271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конкретных направлениях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598447" y="1511282"/>
            <a:ext cx="3271026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2F25C028-E376-A9C7-B342-9AF22D3A6398}"/>
              </a:ext>
            </a:extLst>
          </p:cNvPr>
          <p:cNvSpPr/>
          <p:nvPr/>
        </p:nvSpPr>
        <p:spPr>
          <a:xfrm>
            <a:off x="429322" y="266153"/>
            <a:ext cx="635620" cy="632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Булавка">
            <a:extLst>
              <a:ext uri="{FF2B5EF4-FFF2-40B4-BE49-F238E27FC236}">
                <a16:creationId xmlns:a16="http://schemas.microsoft.com/office/drawing/2014/main" id="{C5A8FCCB-2EC7-3B37-AB17-8B93C8C0A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581" y="337804"/>
            <a:ext cx="489102" cy="4891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706E8-5541-CD65-F25C-8109ECBC5C6B}"/>
              </a:ext>
            </a:extLst>
          </p:cNvPr>
          <p:cNvSpPr txBox="1"/>
          <p:nvPr/>
        </p:nvSpPr>
        <p:spPr>
          <a:xfrm>
            <a:off x="429322" y="1700002"/>
            <a:ext cx="45707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Строительство и реконструкция объектов питьевого водоснабжения</a:t>
            </a:r>
          </a:p>
          <a:p>
            <a:r>
              <a:rPr lang="ru-RU" sz="1600" dirty="0"/>
              <a:t>в рамках национального проекта «Жилье и городская среда» регионального проекта </a:t>
            </a:r>
          </a:p>
          <a:p>
            <a:r>
              <a:rPr lang="ru-RU" sz="1600" dirty="0"/>
              <a:t>«Чистая вода» на сумму 29,8 млн рублей </a:t>
            </a:r>
          </a:p>
          <a:p>
            <a:r>
              <a:rPr lang="ru-RU" sz="1600" dirty="0"/>
              <a:t>(д. </a:t>
            </a:r>
            <a:r>
              <a:rPr lang="ru-RU" sz="1600" dirty="0" err="1"/>
              <a:t>Денисово</a:t>
            </a:r>
            <a:r>
              <a:rPr lang="ru-RU" sz="1600" dirty="0"/>
              <a:t> </a:t>
            </a:r>
            <a:r>
              <a:rPr lang="ru-RU" sz="1600" dirty="0" err="1"/>
              <a:t>Мурыгинского</a:t>
            </a:r>
            <a:r>
              <a:rPr lang="ru-RU" sz="1600" dirty="0"/>
              <a:t> с/п)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4B5D34A-EA2D-AE25-D792-10EA3B3CB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23" y="1908267"/>
            <a:ext cx="3481405" cy="48099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525F65-D992-14DE-6D63-A1D388702E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9308" y="1908266"/>
            <a:ext cx="3497428" cy="4809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C148E8-B3C6-8D0A-F77A-0E3504DD0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6" b="33149"/>
          <a:stretch/>
        </p:blipFill>
        <p:spPr>
          <a:xfrm>
            <a:off x="362577" y="3503179"/>
            <a:ext cx="4536628" cy="3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48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Реализация национальных проектов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364039" y="1761873"/>
            <a:ext cx="6415902" cy="14847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598447" y="1135397"/>
            <a:ext cx="3271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конкретных направлениях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598447" y="1532146"/>
            <a:ext cx="3271026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2F25C028-E376-A9C7-B342-9AF22D3A6398}"/>
              </a:ext>
            </a:extLst>
          </p:cNvPr>
          <p:cNvSpPr/>
          <p:nvPr/>
        </p:nvSpPr>
        <p:spPr>
          <a:xfrm>
            <a:off x="429322" y="266153"/>
            <a:ext cx="635620" cy="632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706E8-5541-CD65-F25C-8109ECBC5C6B}"/>
              </a:ext>
            </a:extLst>
          </p:cNvPr>
          <p:cNvSpPr txBox="1"/>
          <p:nvPr/>
        </p:nvSpPr>
        <p:spPr>
          <a:xfrm>
            <a:off x="502581" y="1861201"/>
            <a:ext cx="627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Капитальный ремонт путепровода по ул. Некрасова в г. Починке</a:t>
            </a:r>
          </a:p>
          <a:p>
            <a:r>
              <a:rPr lang="ru-RU" sz="1600" dirty="0"/>
              <a:t>в рамках национального проекта «Безопасные качественные дороги» регионального проекта «Дорожная сеть» - на сумму 53,4 млн рублей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474D2F-1D41-AD81-71B0-DE490203B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2167" r="4422" b="4002"/>
          <a:stretch/>
        </p:blipFill>
        <p:spPr>
          <a:xfrm>
            <a:off x="714454" y="3345943"/>
            <a:ext cx="5866296" cy="33590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F4A0BC-4323-8508-97A5-14AC1E653F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4" r="5441"/>
          <a:stretch/>
        </p:blipFill>
        <p:spPr>
          <a:xfrm>
            <a:off x="7227446" y="4055124"/>
            <a:ext cx="4611434" cy="26222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3CA388-4430-7607-FCDE-43C92A6A5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2"/>
          <a:stretch/>
        </p:blipFill>
        <p:spPr>
          <a:xfrm>
            <a:off x="7227447" y="1208829"/>
            <a:ext cx="4611433" cy="2846295"/>
          </a:xfrm>
          <a:prstGeom prst="rect">
            <a:avLst/>
          </a:prstGeom>
        </p:spPr>
      </p:pic>
      <p:pic>
        <p:nvPicPr>
          <p:cNvPr id="6" name="Рисунок 5" descr="Дорожный конус">
            <a:extLst>
              <a:ext uri="{FF2B5EF4-FFF2-40B4-BE49-F238E27FC236}">
                <a16:creationId xmlns:a16="http://schemas.microsoft.com/office/drawing/2014/main" id="{EBFC7F47-4583-8A3A-9A97-B64F893D31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532" y="3608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0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2"/>
            <a:ext cx="11706577" cy="989129"/>
          </a:xfrm>
          <a:prstGeom prst="rect">
            <a:avLst/>
          </a:prstGeom>
          <a:solidFill>
            <a:srgbClr val="E7E7FF"/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Градообразующие предприятия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407020" y="1738490"/>
            <a:ext cx="5848814" cy="2397704"/>
          </a:xfrm>
          <a:prstGeom prst="rect">
            <a:avLst/>
          </a:prstGeom>
          <a:solidFill>
            <a:srgbClr val="E7E7FF"/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702527" y="117548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557014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6DC7B-C9CB-7058-543F-6653D59F232E}"/>
              </a:ext>
            </a:extLst>
          </p:cNvPr>
          <p:cNvSpPr txBox="1"/>
          <p:nvPr/>
        </p:nvSpPr>
        <p:spPr>
          <a:xfrm>
            <a:off x="496228" y="1783562"/>
            <a:ext cx="5848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Увеличен объем производства продукции предприятиями:</a:t>
            </a:r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ЗАО «Тропарево»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ООО «Починковская швейная фабрика»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В 2,2 раза больше</a:t>
            </a:r>
          </a:p>
          <a:p>
            <a:r>
              <a:rPr lang="ru-RU" sz="1600" dirty="0"/>
              <a:t>отгружено промышленной продукции по сравнению с 2021 г.</a:t>
            </a:r>
          </a:p>
        </p:txBody>
      </p:sp>
      <p:pic>
        <p:nvPicPr>
          <p:cNvPr id="10" name="Рисунок 9" descr="Фабрика">
            <a:extLst>
              <a:ext uri="{FF2B5EF4-FFF2-40B4-BE49-F238E27FC236}">
                <a16:creationId xmlns:a16="http://schemas.microsoft.com/office/drawing/2014/main" id="{4AC0EEB6-5470-8AD3-A542-52756129D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644" y="321948"/>
            <a:ext cx="538976" cy="5389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4BBE7D-0799-1110-3080-2FE59C8368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6037" l="971" r="98086">
                        <a14:foregroundMark x1="12240" y1="33279" x2="6929" y2="48120"/>
                        <a14:foregroundMark x1="6929" y1="48120" x2="3640" y2="91508"/>
                        <a14:foregroundMark x1="3640" y1="91508" x2="24805" y2="94622"/>
                        <a14:foregroundMark x1="24805" y1="94622" x2="63144" y2="89365"/>
                        <a14:foregroundMark x1="63144" y1="89365" x2="84470" y2="91953"/>
                        <a14:foregroundMark x1="84470" y1="91953" x2="93529" y2="77962"/>
                        <a14:foregroundMark x1="93529" y1="77962" x2="95713" y2="47594"/>
                        <a14:foregroundMark x1="5716" y1="36555" x2="7387" y2="52608"/>
                        <a14:foregroundMark x1="7387" y1="52608" x2="5716" y2="67448"/>
                        <a14:foregroundMark x1="6821" y1="33603" x2="2265" y2="35908"/>
                        <a14:foregroundMark x1="1186" y1="38496" x2="1186" y2="94420"/>
                        <a14:foregroundMark x1="1186" y1="94420" x2="1186" y2="94420"/>
                        <a14:foregroundMark x1="4853" y1="97372" x2="44675" y2="95067"/>
                        <a14:foregroundMark x1="44675" y1="95067" x2="72985" y2="97412"/>
                        <a14:foregroundMark x1="72985" y1="97412" x2="90024" y2="97048"/>
                        <a14:foregroundMark x1="90024" y1="97048" x2="98086" y2="88314"/>
                        <a14:foregroundMark x1="98086" y1="88314" x2="97007" y2="48888"/>
                        <a14:foregroundMark x1="95255" y1="97048" x2="10839" y2="99838"/>
                        <a14:foregroundMark x1="10839" y1="99838" x2="1240" y2="95795"/>
                        <a14:foregroundMark x1="1240" y1="95795" x2="971" y2="96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98"/>
          <a:stretch/>
        </p:blipFill>
        <p:spPr>
          <a:xfrm>
            <a:off x="242711" y="3203130"/>
            <a:ext cx="6241724" cy="35881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5FD99E-FDFA-A34E-62A8-F8CD4AC711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6387" b="6327"/>
          <a:stretch/>
        </p:blipFill>
        <p:spPr>
          <a:xfrm>
            <a:off x="6715649" y="1169751"/>
            <a:ext cx="4980122" cy="29664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9F0E47-BF5C-8154-6CF9-34538266C9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5" b="2991"/>
          <a:stretch/>
        </p:blipFill>
        <p:spPr>
          <a:xfrm>
            <a:off x="6716962" y="4136193"/>
            <a:ext cx="4978810" cy="265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4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2"/>
            <a:ext cx="11706577" cy="989129"/>
          </a:xfrm>
          <a:prstGeom prst="rect">
            <a:avLst/>
          </a:prstGeom>
          <a:solidFill>
            <a:srgbClr val="E7E7FF"/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Потребительский рынок и малое предпринимательство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242711" y="1645420"/>
            <a:ext cx="11706577" cy="5112219"/>
          </a:xfrm>
          <a:prstGeom prst="rect">
            <a:avLst/>
          </a:prstGeom>
          <a:solidFill>
            <a:srgbClr val="E7E7FF"/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702527" y="117548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557014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342853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Кассовый аппарат">
            <a:extLst>
              <a:ext uri="{FF2B5EF4-FFF2-40B4-BE49-F238E27FC236}">
                <a16:creationId xmlns:a16="http://schemas.microsoft.com/office/drawing/2014/main" id="{D36974D4-DBA9-6DD7-D656-D7685E987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528" y="409768"/>
            <a:ext cx="505208" cy="505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36DC7B-C9CB-7058-543F-6653D59F232E}"/>
              </a:ext>
            </a:extLst>
          </p:cNvPr>
          <p:cNvSpPr txBox="1"/>
          <p:nvPr/>
        </p:nvSpPr>
        <p:spPr>
          <a:xfrm>
            <a:off x="315814" y="1683055"/>
            <a:ext cx="54716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На 101,7%</a:t>
            </a:r>
          </a:p>
          <a:p>
            <a:r>
              <a:rPr lang="ru-RU" sz="1600" dirty="0"/>
              <a:t>увеличился оборот розничной торговли и составил </a:t>
            </a:r>
          </a:p>
          <a:p>
            <a:r>
              <a:rPr lang="ru-RU" sz="1600" dirty="0"/>
              <a:t>1,6 млрд рублей. В 2022 году открыто 14 новых торговых объектов.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35,4 млн рублей или 96,2% к прошлому году</a:t>
            </a:r>
          </a:p>
          <a:p>
            <a:r>
              <a:rPr lang="ru-RU" sz="1600" dirty="0"/>
              <a:t>составил оборот общественного питания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107%</a:t>
            </a:r>
          </a:p>
          <a:p>
            <a:r>
              <a:rPr lang="ru-RU" sz="1600" dirty="0"/>
              <a:t>составил прирост к прошлому году по оказанию платных услуг населению района (102,7 млн рублей)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132 новых субъекта МСП</a:t>
            </a:r>
          </a:p>
          <a:p>
            <a:r>
              <a:rPr lang="ru-RU" sz="1600" dirty="0"/>
              <a:t>зарегистрировано в 2022 году. Всего на территории района зарегистрировано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588 субъектов  МСП, в том числе 451 индивидуальных предпринимателей и 137 юридических лиц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1,1 млн рублей</a:t>
            </a:r>
          </a:p>
          <a:p>
            <a:r>
              <a:rPr lang="ru-RU" sz="1600" dirty="0"/>
              <a:t>поступило в бюджет от аренды муниципального имущества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634BE1-CF13-BDB5-A0E7-5ED2B6389391}"/>
              </a:ext>
            </a:extLst>
          </p:cNvPr>
          <p:cNvSpPr txBox="1"/>
          <p:nvPr/>
        </p:nvSpPr>
        <p:spPr>
          <a:xfrm>
            <a:off x="5965901" y="1683055"/>
            <a:ext cx="60564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0,8 млн рублей</a:t>
            </a:r>
          </a:p>
          <a:p>
            <a:r>
              <a:rPr lang="ru-RU" sz="1600" dirty="0"/>
              <a:t>поступило в бюджет от реализации муниципального имущества</a:t>
            </a:r>
          </a:p>
          <a:p>
            <a:endParaRPr lang="ru-RU" sz="1600" dirty="0"/>
          </a:p>
          <a:p>
            <a:r>
              <a:rPr lang="ru-RU" sz="1600" dirty="0"/>
              <a:t>В рамках реализации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муниципальной программы «Развитие и поддержка малого и среднего предпринимательства» </a:t>
            </a:r>
            <a:r>
              <a:rPr lang="ru-RU" sz="1600" b="1" u="sng" dirty="0">
                <a:effectLst/>
                <a:ea typeface="Times New Roman" panose="02020603050405020304" pitchFamily="18" charset="0"/>
              </a:rPr>
              <a:t>осуществляется поддержка субъектов МСП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:</a:t>
            </a:r>
          </a:p>
          <a:p>
            <a:endParaRPr lang="ru-RU" sz="1600" dirty="0"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109 субъектам МСП </a:t>
            </a:r>
          </a:p>
          <a:p>
            <a:r>
              <a:rPr lang="ru-RU" sz="1600" dirty="0">
                <a:ea typeface="Times New Roman" panose="02020603050405020304" pitchFamily="18" charset="0"/>
              </a:rPr>
              <a:t>оказаны консультации по разъяснению вопросов законодательства, мер поддержки и предоставления льгот малому бизнесу;</a:t>
            </a:r>
          </a:p>
          <a:p>
            <a:endParaRPr lang="ru-RU" sz="1600" dirty="0"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ea typeface="Times New Roman" panose="02020603050405020304" pitchFamily="18" charset="0"/>
              </a:rPr>
              <a:t>3 субъектам МСП</a:t>
            </a:r>
          </a:p>
          <a:p>
            <a:r>
              <a:rPr lang="ru-RU" sz="1600" dirty="0">
                <a:ea typeface="Times New Roman" panose="02020603050405020304" pitchFamily="18" charset="0"/>
              </a:rPr>
              <a:t>оказана организационная помощь по вопросам получения субсидии из областного бюджета на общую сумму 27,2 млн рублей (СПК «Дружба», СПК «</a:t>
            </a:r>
            <a:r>
              <a:rPr lang="ru-RU" sz="1600" dirty="0" err="1">
                <a:ea typeface="Times New Roman" panose="02020603050405020304" pitchFamily="18" charset="0"/>
              </a:rPr>
              <a:t>Клемятино</a:t>
            </a:r>
            <a:r>
              <a:rPr lang="ru-RU" sz="1600" dirty="0">
                <a:ea typeface="Times New Roman" panose="02020603050405020304" pitchFamily="18" charset="0"/>
              </a:rPr>
              <a:t>»);</a:t>
            </a:r>
          </a:p>
          <a:p>
            <a:endParaRPr lang="ru-RU" sz="1600" dirty="0">
              <a:effectLst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ea typeface="Times New Roman" panose="02020603050405020304" pitchFamily="18" charset="0"/>
              </a:rPr>
              <a:t>5 субъектам МСП</a:t>
            </a:r>
          </a:p>
          <a:p>
            <a:r>
              <a:rPr lang="ru-RU" sz="1600" dirty="0">
                <a:ea typeface="Times New Roman" panose="02020603050405020304" pitchFamily="18" charset="0"/>
              </a:rPr>
              <a:t>о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казана имущественная поддержка в виде передачи в аренду имущества без проведения торгов.</a:t>
            </a:r>
          </a:p>
        </p:txBody>
      </p:sp>
    </p:spTree>
    <p:extLst>
      <p:ext uri="{BB962C8B-B14F-4D97-AF65-F5344CB8AC3E}">
        <p14:creationId xmlns:p14="http://schemas.microsoft.com/office/powerpoint/2010/main" val="119544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rgbClr val="E7E7FF"/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Земельные отношения и инвестиции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669073" y="1738489"/>
            <a:ext cx="10816683" cy="4938888"/>
          </a:xfrm>
          <a:prstGeom prst="rect">
            <a:avLst/>
          </a:prstGeom>
          <a:solidFill>
            <a:srgbClr val="E7E7FF"/>
          </a:solidFill>
          <a:ln>
            <a:solidFill>
              <a:srgbClr val="E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D4C6462C-4CB6-055A-2EC1-017A515B2755}"/>
              </a:ext>
            </a:extLst>
          </p:cNvPr>
          <p:cNvSpPr/>
          <p:nvPr/>
        </p:nvSpPr>
        <p:spPr>
          <a:xfrm>
            <a:off x="407020" y="267629"/>
            <a:ext cx="680224" cy="643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A8770-EB01-FAF0-15CE-AA7631ECF175}"/>
              </a:ext>
            </a:extLst>
          </p:cNvPr>
          <p:cNvSpPr txBox="1"/>
          <p:nvPr/>
        </p:nvSpPr>
        <p:spPr>
          <a:xfrm>
            <a:off x="825191" y="1779687"/>
            <a:ext cx="54529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49%</a:t>
            </a:r>
          </a:p>
          <a:p>
            <a:r>
              <a:rPr lang="ru-RU" sz="1600" dirty="0"/>
              <a:t>составила в неналоговых поступлениях бюджета</a:t>
            </a:r>
          </a:p>
          <a:p>
            <a:r>
              <a:rPr lang="ru-RU" sz="1600" dirty="0"/>
              <a:t>доля поступлений от распоряжения земельными ресурсами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4,1 млн рублей</a:t>
            </a:r>
          </a:p>
          <a:p>
            <a:r>
              <a:rPr lang="ru-RU" sz="1600" dirty="0"/>
              <a:t>поступило в бюджет района от аренды земельных участков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1,5 млн рублей</a:t>
            </a:r>
          </a:p>
          <a:p>
            <a:r>
              <a:rPr lang="ru-RU" sz="1600" dirty="0"/>
              <a:t>поступило в бюджет района от продажи земельных участков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0,8 млрд рублей</a:t>
            </a:r>
          </a:p>
          <a:p>
            <a:r>
              <a:rPr lang="ru-RU" sz="1600" dirty="0"/>
              <a:t>составил объем инвестиций в основной капитал, что составило 55,9% по отношению к уровню прошлого года (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89,8 % от общего объема инвестиций - это собственные средства организаций и 10,2%  - бюджетные средства</a:t>
            </a:r>
            <a:r>
              <a:rPr lang="ru-RU" sz="1600" dirty="0"/>
              <a:t>)</a:t>
            </a:r>
          </a:p>
          <a:p>
            <a:endParaRPr lang="ru-RU" sz="1600" dirty="0"/>
          </a:p>
          <a:p>
            <a:r>
              <a:rPr lang="ru-RU" sz="2000" b="1" dirty="0">
                <a:solidFill>
                  <a:srgbClr val="C00000"/>
                </a:solidFill>
              </a:rPr>
              <a:t>78,2% от общего объема</a:t>
            </a:r>
          </a:p>
          <a:p>
            <a:r>
              <a:rPr lang="ru-RU" sz="1600" dirty="0"/>
              <a:t>вложено в отрасль сельского хозяйства (626,3 млн рублей)</a:t>
            </a:r>
          </a:p>
          <a:p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A8171-605A-9130-C3EE-9B483FD110FB}"/>
              </a:ext>
            </a:extLst>
          </p:cNvPr>
          <p:cNvSpPr txBox="1"/>
          <p:nvPr/>
        </p:nvSpPr>
        <p:spPr>
          <a:xfrm>
            <a:off x="6278136" y="1779687"/>
            <a:ext cx="52856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На 370% </a:t>
            </a:r>
          </a:p>
          <a:p>
            <a:r>
              <a:rPr lang="ru-RU" sz="1600" dirty="0"/>
              <a:t>возросло производство промышленной продукции </a:t>
            </a:r>
          </a:p>
          <a:p>
            <a:r>
              <a:rPr lang="ru-RU" sz="1600" dirty="0"/>
              <a:t>по сравнению с 2021 годом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На 112,6% </a:t>
            </a:r>
          </a:p>
          <a:p>
            <a:r>
              <a:rPr lang="ru-RU" sz="1600" dirty="0"/>
              <a:t>увеличился фонд заработной платы работников предприятий</a:t>
            </a:r>
            <a:endParaRPr lang="ru-RU" sz="16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Основные инвесторы: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ООО «Смоленское поле» - 231 млн рублей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effectLst/>
                <a:ea typeface="Times New Roman" panose="02020603050405020304" pitchFamily="18" charset="0"/>
              </a:rPr>
              <a:t>Обособленное подразделение «Тропарево - Починок» </a:t>
            </a:r>
            <a:r>
              <a:rPr lang="ru-RU" sz="1600" dirty="0"/>
              <a:t>ЗАО «Тропарево» -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145 млн</a:t>
            </a:r>
            <a:r>
              <a:rPr lang="ru-RU" sz="1600" dirty="0"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руб</a:t>
            </a:r>
            <a:r>
              <a:rPr lang="ru-RU" sz="1600" dirty="0">
                <a:ea typeface="Times New Roman" panose="02020603050405020304" pitchFamily="18" charset="0"/>
              </a:rPr>
              <a:t>лей</a:t>
            </a:r>
            <a:endParaRPr lang="ru-RU" sz="1600" dirty="0"/>
          </a:p>
          <a:p>
            <a:pPr marL="285750" indent="-285750">
              <a:buFontTx/>
              <a:buChar char="-"/>
            </a:pPr>
            <a:r>
              <a:rPr lang="ru-RU" sz="1600" dirty="0">
                <a:effectLst/>
                <a:ea typeface="Times New Roman" panose="02020603050405020304" pitchFamily="18" charset="0"/>
              </a:rPr>
              <a:t>ТОСП ООО «Брянская мясная компания» д. </a:t>
            </a:r>
            <a:r>
              <a:rPr lang="ru-RU" sz="1600" dirty="0" err="1">
                <a:effectLst/>
                <a:ea typeface="Times New Roman" panose="02020603050405020304" pitchFamily="18" charset="0"/>
              </a:rPr>
              <a:t>Шмаково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-151 млн рублей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ООО «Славянский продукт»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- 55 млн рублей</a:t>
            </a:r>
            <a:endParaRPr lang="ru-RU" sz="1600" dirty="0"/>
          </a:p>
          <a:p>
            <a:pPr marL="285750" indent="-285750">
              <a:buFontTx/>
              <a:buChar char="-"/>
            </a:pPr>
            <a:r>
              <a:rPr lang="ru-RU" sz="1600" dirty="0"/>
              <a:t>СПК «Дружба»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- 44 млн рублей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effectLst/>
                <a:ea typeface="Times New Roman" panose="02020603050405020304" pitchFamily="18" charset="0"/>
              </a:rPr>
              <a:t>ООО «Починковская швейная фабрика» -</a:t>
            </a:r>
            <a:r>
              <a:rPr lang="ru-RU" sz="1600" dirty="0">
                <a:ea typeface="Times New Roman" panose="02020603050405020304" pitchFamily="18" charset="0"/>
              </a:rPr>
              <a:t> 10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млн рублей</a:t>
            </a:r>
          </a:p>
          <a:p>
            <a:pPr marL="285750" indent="-285750">
              <a:buFontTx/>
              <a:buChar char="-"/>
            </a:pPr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218701-8FBD-2681-8B52-42A23F025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" y="381935"/>
            <a:ext cx="465142" cy="4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9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6AFEB9-544F-D9F1-010C-E9A1C5F3DA66}"/>
              </a:ext>
            </a:extLst>
          </p:cNvPr>
          <p:cNvSpPr/>
          <p:nvPr/>
        </p:nvSpPr>
        <p:spPr>
          <a:xfrm>
            <a:off x="242711" y="180623"/>
            <a:ext cx="11706577" cy="8692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Сельское хозяйство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6B86D-8746-F58C-5445-27E7298B6296}"/>
              </a:ext>
            </a:extLst>
          </p:cNvPr>
          <p:cNvSpPr/>
          <p:nvPr/>
        </p:nvSpPr>
        <p:spPr>
          <a:xfrm>
            <a:off x="598447" y="1692783"/>
            <a:ext cx="10995103" cy="4938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FED3-5F3A-2238-5BBD-1A1B3981EA99}"/>
              </a:ext>
            </a:extLst>
          </p:cNvPr>
          <p:cNvSpPr txBox="1"/>
          <p:nvPr/>
        </p:nvSpPr>
        <p:spPr>
          <a:xfrm>
            <a:off x="669073" y="1124845"/>
            <a:ext cx="212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Общие итоги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F285A58-0393-7854-4494-317018F530BD}"/>
              </a:ext>
            </a:extLst>
          </p:cNvPr>
          <p:cNvCxnSpPr>
            <a:cxnSpLocks/>
          </p:cNvCxnSpPr>
          <p:nvPr/>
        </p:nvCxnSpPr>
        <p:spPr>
          <a:xfrm>
            <a:off x="747132" y="1494177"/>
            <a:ext cx="147196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2F25C028-E376-A9C7-B342-9AF22D3A6398}"/>
              </a:ext>
            </a:extLst>
          </p:cNvPr>
          <p:cNvSpPr/>
          <p:nvPr/>
        </p:nvSpPr>
        <p:spPr>
          <a:xfrm>
            <a:off x="429322" y="266153"/>
            <a:ext cx="635620" cy="632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Зерно">
            <a:extLst>
              <a:ext uri="{FF2B5EF4-FFF2-40B4-BE49-F238E27FC236}">
                <a16:creationId xmlns:a16="http://schemas.microsoft.com/office/drawing/2014/main" id="{E02AFD2C-54C4-9189-4A18-E05CBC96D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532" y="355131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82E5DB-B9C3-6450-49BC-559DEAACCAA1}"/>
              </a:ext>
            </a:extLst>
          </p:cNvPr>
          <p:cNvSpPr txBox="1"/>
          <p:nvPr/>
        </p:nvSpPr>
        <p:spPr>
          <a:xfrm>
            <a:off x="849767" y="1755787"/>
            <a:ext cx="49065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На 109% </a:t>
            </a:r>
          </a:p>
          <a:p>
            <a:r>
              <a:rPr lang="ru-RU" sz="1600" dirty="0"/>
              <a:t>выполнено план-задание </a:t>
            </a:r>
            <a:r>
              <a:rPr lang="ru-RU" sz="1600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Департамента Смоленской области по сельскому хозяйству и продовольствию по яровому севу</a:t>
            </a: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ea typeface="PT Astra Serif" panose="020A0603040505020204" pitchFamily="18" charset="-52"/>
              </a:rPr>
              <a:t>22 747,9 га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составил яровой сев, </a:t>
            </a:r>
            <a:r>
              <a:rPr lang="ru-RU" sz="1600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из них 15375,3 га составила зерновая группа, что выше уровня сева 2021 года на 29,8% по общему севу и на 18,2% по зерновой группе</a:t>
            </a: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BA6D-27FF-B46A-A3C5-EF4CBFB1B4AC}"/>
              </a:ext>
            </a:extLst>
          </p:cNvPr>
          <p:cNvSpPr txBox="1"/>
          <p:nvPr/>
        </p:nvSpPr>
        <p:spPr>
          <a:xfrm>
            <a:off x="6435698" y="1755787"/>
            <a:ext cx="50723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 9054 тонны больше плана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составил валовой сбор зерна, что является 20,1% от областного показателя</a:t>
            </a:r>
          </a:p>
          <a:p>
            <a:endParaRPr lang="ru-RU" sz="18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29,1 ц/га</a:t>
            </a:r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</a:p>
          <a:p>
            <a:r>
              <a:rPr lang="ru-RU" sz="1600" dirty="0">
                <a:ea typeface="PT Astra Serif" panose="020A0603040505020204" pitchFamily="18" charset="-52"/>
              </a:rPr>
              <a:t>составила урожайность зерна при средней урожайности области 26,4 ц/га</a:t>
            </a:r>
          </a:p>
          <a:p>
            <a:endParaRPr lang="ru-RU" sz="18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123, 9 млн рублей</a:t>
            </a:r>
          </a:p>
          <a:p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- сумма государственной поддержки в виде субсидий </a:t>
            </a:r>
          </a:p>
          <a:p>
            <a:endParaRPr lang="ru-RU" sz="1600" dirty="0">
              <a:ea typeface="PT Astra Serif" panose="020A0603040505020204" pitchFamily="18" charset="-52"/>
            </a:endParaRPr>
          </a:p>
          <a:p>
            <a:endParaRPr lang="ru-RU" sz="1600" dirty="0">
              <a:ea typeface="PT Astra Serif" panose="020A0603040505020204" pitchFamily="18" charset="-52"/>
            </a:endParaRP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27DBCB-4067-A134-9DF7-07AE3F4D5A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95310" l="2250" r="99375">
                        <a14:foregroundMark x1="10250" y1="57598" x2="4250" y2="63415"/>
                        <a14:foregroundMark x1="4250" y1="63415" x2="23625" y2="85929"/>
                        <a14:foregroundMark x1="23625" y1="85929" x2="92875" y2="95310"/>
                        <a14:foregroundMark x1="98500" y1="58912" x2="99375" y2="80675"/>
                        <a14:foregroundMark x1="2323" y1="67038" x2="2750" y2="91557"/>
                        <a14:foregroundMark x1="2750" y1="91557" x2="2750" y2="91557"/>
                        <a14:backgroundMark x1="8000" y1="47280" x2="2875" y2="55347"/>
                        <a14:backgroundMark x1="2875" y1="55347" x2="375" y2="63602"/>
                        <a14:backgroundMark x1="1500" y1="62101" x2="0" y2="66979"/>
                        <a14:backgroundMark x1="5875" y1="50469" x2="15750" y2="44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01"/>
          <a:stretch/>
        </p:blipFill>
        <p:spPr>
          <a:xfrm flipH="1">
            <a:off x="669073" y="2524869"/>
            <a:ext cx="8207298" cy="42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82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PT Astra Serif"/>
        <a:ea typeface=""/>
        <a:cs typeface=""/>
      </a:majorFont>
      <a:minorFont>
        <a:latin typeface="PT Astra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3333</TotalTime>
  <Words>1611</Words>
  <Application>Microsoft Office PowerPoint</Application>
  <PresentationFormat>Широкоэкранный</PresentationFormat>
  <Paragraphs>303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PT Astra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Смирнова Ксения Николаевна</dc:creator>
  <cp:lastModifiedBy>Смирнова Ксения Николаевна</cp:lastModifiedBy>
  <cp:revision>298</cp:revision>
  <cp:lastPrinted>2023-04-17T14:27:32Z</cp:lastPrinted>
  <dcterms:created xsi:type="dcterms:W3CDTF">2023-03-14T11:23:12Z</dcterms:created>
  <dcterms:modified xsi:type="dcterms:W3CDTF">2023-04-27T10:37:18Z</dcterms:modified>
</cp:coreProperties>
</file>