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omments/comment1.xml" ContentType="application/vnd.openxmlformats-officedocument.presentationml.comments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305" r:id="rId6"/>
    <p:sldId id="271" r:id="rId7"/>
    <p:sldId id="337" r:id="rId8"/>
    <p:sldId id="258" r:id="rId9"/>
    <p:sldId id="259" r:id="rId10"/>
    <p:sldId id="263" r:id="rId11"/>
    <p:sldId id="260" r:id="rId12"/>
    <p:sldId id="261" r:id="rId13"/>
    <p:sldId id="262" r:id="rId14"/>
    <p:sldId id="268" r:id="rId15"/>
    <p:sldId id="269" r:id="rId16"/>
    <p:sldId id="321" r:id="rId17"/>
    <p:sldId id="294" r:id="rId18"/>
    <p:sldId id="295" r:id="rId19"/>
    <p:sldId id="296" r:id="rId20"/>
    <p:sldId id="274" r:id="rId21"/>
    <p:sldId id="301" r:id="rId22"/>
    <p:sldId id="280" r:id="rId23"/>
    <p:sldId id="308" r:id="rId24"/>
    <p:sldId id="309" r:id="rId25"/>
    <p:sldId id="335" r:id="rId26"/>
    <p:sldId id="336" r:id="rId27"/>
    <p:sldId id="331" r:id="rId28"/>
    <p:sldId id="332" r:id="rId29"/>
    <p:sldId id="333" r:id="rId30"/>
    <p:sldId id="334" r:id="rId31"/>
    <p:sldId id="277" r:id="rId32"/>
    <p:sldId id="278" r:id="rId33"/>
    <p:sldId id="279" r:id="rId34"/>
    <p:sldId id="314" r:id="rId35"/>
    <p:sldId id="316" r:id="rId36"/>
    <p:sldId id="317" r:id="rId37"/>
    <p:sldId id="320" r:id="rId38"/>
    <p:sldId id="328" r:id="rId39"/>
    <p:sldId id="286" r:id="rId40"/>
    <p:sldId id="299" r:id="rId41"/>
    <p:sldId id="287" r:id="rId42"/>
    <p:sldId id="312" r:id="rId43"/>
    <p:sldId id="313" r:id="rId44"/>
    <p:sldId id="289" r:id="rId45"/>
    <p:sldId id="293" r:id="rId46"/>
    <p:sldId id="290" r:id="rId47"/>
    <p:sldId id="292" r:id="rId48"/>
    <p:sldId id="291" r:id="rId49"/>
    <p:sldId id="322" r:id="rId50"/>
    <p:sldId id="323" r:id="rId51"/>
    <p:sldId id="318" r:id="rId52"/>
    <p:sldId id="324" r:id="rId53"/>
    <p:sldId id="325" r:id="rId54"/>
    <p:sldId id="267" r:id="rId55"/>
    <p:sldId id="326" r:id="rId56"/>
    <p:sldId id="327" r:id="rId5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Романенко" initials="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1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7211" autoAdjust="0"/>
  </p:normalViewPr>
  <p:slideViewPr>
    <p:cSldViewPr>
      <p:cViewPr varScale="1">
        <p:scale>
          <a:sx n="50" d="100"/>
          <a:sy n="50" d="100"/>
        </p:scale>
        <p:origin x="-82" y="-8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1;&#1080;&#1089;&#1090;%20Microsoft%20Excel%20(2)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093036587379279E-2"/>
          <c:y val="0.14393523172519243"/>
          <c:w val="0.52948884398179652"/>
          <c:h val="0.793564968657268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8.538185331000292E-2"/>
                  <c:y val="-4.92275965504311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87,4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3746992563429568E-2"/>
                  <c:y val="7.662292213473316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доходы, млн. руб</c:v>
                </c:pt>
                <c:pt idx="1">
                  <c:v>Неналоговые доходы, млн. руб</c:v>
                </c:pt>
                <c:pt idx="2">
                  <c:v>Безвозмездные поступление от других бюджетов, млн. руб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87.4</c:v>
                </c:pt>
                <c:pt idx="1">
                  <c:v>9.3000000000000007</c:v>
                </c:pt>
                <c:pt idx="2">
                  <c:v>371.8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201</a:t>
            </a:r>
            <a:r>
              <a:rPr lang="ru-RU" dirty="0" smtClean="0"/>
              <a:t>3</a:t>
            </a:r>
            <a:r>
              <a:rPr lang="ru-RU" baseline="0" dirty="0" smtClean="0"/>
              <a:t> </a:t>
            </a:r>
            <a:r>
              <a:rPr lang="ru-RU" dirty="0" smtClean="0"/>
              <a:t>год</a:t>
            </a:r>
            <a:endParaRPr lang="en-US" dirty="0"/>
          </a:p>
        </c:rich>
      </c:tx>
      <c:layout>
        <c:manualLayout>
          <c:xMode val="edge"/>
          <c:yMode val="edge"/>
          <c:x val="0.43747157433896233"/>
          <c:y val="2.2698892341715439E-2"/>
        </c:manualLayout>
      </c:layout>
      <c:overlay val="0"/>
    </c:title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9.47043598716827E-2"/>
                  <c:y val="-0.3349978127734033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444,044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021544181977252E-2"/>
                  <c:y val="-7.83839520059992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22,999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всего, га</c:v>
                </c:pt>
                <c:pt idx="1">
                  <c:v>зерновые культуры, га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42710</c:v>
                </c:pt>
                <c:pt idx="1">
                  <c:v>20403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поголовье, голов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2012 год</c:v>
                </c:pt>
                <c:pt idx="1">
                  <c:v>2013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7258</c:v>
                </c:pt>
                <c:pt idx="1">
                  <c:v>7398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надой на 1 корову, кг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2012 год</c:v>
                </c:pt>
                <c:pt idx="1">
                  <c:v>2013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3937</c:v>
                </c:pt>
                <c:pt idx="1">
                  <c:v>4258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7988608"/>
        <c:axId val="37994496"/>
        <c:axId val="0"/>
      </c:bar3DChart>
      <c:catAx>
        <c:axId val="37988608"/>
        <c:scaling>
          <c:orientation val="minMax"/>
        </c:scaling>
        <c:delete val="0"/>
        <c:axPos val="b"/>
        <c:majorTickMark val="out"/>
        <c:minorTickMark val="none"/>
        <c:tickLblPos val="nextTo"/>
        <c:crossAx val="37994496"/>
        <c:crosses val="autoZero"/>
        <c:auto val="1"/>
        <c:lblAlgn val="ctr"/>
        <c:lblOffset val="100"/>
        <c:noMultiLvlLbl val="0"/>
      </c:catAx>
      <c:valAx>
        <c:axId val="37994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988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зерна, тонн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2012 год</c:v>
                </c:pt>
                <c:pt idx="1">
                  <c:v>2013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54007.199999999997</c:v>
                </c:pt>
                <c:pt idx="1">
                  <c:v>56304.7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2012 год</c:v>
                </c:pt>
                <c:pt idx="1">
                  <c:v>2013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7841920"/>
        <c:axId val="37868288"/>
        <c:axId val="37924352"/>
      </c:bar3DChart>
      <c:catAx>
        <c:axId val="37841920"/>
        <c:scaling>
          <c:orientation val="minMax"/>
        </c:scaling>
        <c:delete val="0"/>
        <c:axPos val="b"/>
        <c:majorTickMark val="out"/>
        <c:minorTickMark val="none"/>
        <c:tickLblPos val="nextTo"/>
        <c:crossAx val="37868288"/>
        <c:crosses val="autoZero"/>
        <c:auto val="1"/>
        <c:lblAlgn val="ctr"/>
        <c:lblOffset val="100"/>
        <c:noMultiLvlLbl val="0"/>
      </c:catAx>
      <c:valAx>
        <c:axId val="37868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841920"/>
        <c:crosses val="autoZero"/>
        <c:crossBetween val="between"/>
      </c:valAx>
      <c:serAx>
        <c:axId val="37924352"/>
        <c:scaling>
          <c:orientation val="minMax"/>
        </c:scaling>
        <c:delete val="0"/>
        <c:axPos val="b"/>
        <c:majorTickMark val="out"/>
        <c:minorTickMark val="none"/>
        <c:tickLblPos val="nextTo"/>
        <c:crossAx val="37868288"/>
        <c:crosses val="autoZero"/>
      </c:serAx>
    </c:plotArea>
    <c:legend>
      <c:legendPos val="r"/>
      <c:legendEntry>
        <c:idx val="1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молока, тонн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2012 год</c:v>
                </c:pt>
                <c:pt idx="1">
                  <c:v>2013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15449</c:v>
                </c:pt>
                <c:pt idx="1">
                  <c:v>15461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мяса, тонн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2012 год</c:v>
                </c:pt>
                <c:pt idx="1">
                  <c:v>2013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2782</c:v>
                </c:pt>
                <c:pt idx="1">
                  <c:v>5994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5039488"/>
        <c:axId val="35041280"/>
        <c:axId val="35009408"/>
      </c:bar3DChart>
      <c:catAx>
        <c:axId val="35039488"/>
        <c:scaling>
          <c:orientation val="minMax"/>
        </c:scaling>
        <c:delete val="0"/>
        <c:axPos val="b"/>
        <c:majorTickMark val="out"/>
        <c:minorTickMark val="none"/>
        <c:tickLblPos val="nextTo"/>
        <c:crossAx val="35041280"/>
        <c:crosses val="autoZero"/>
        <c:auto val="1"/>
        <c:lblAlgn val="ctr"/>
        <c:lblOffset val="100"/>
        <c:noMultiLvlLbl val="0"/>
      </c:catAx>
      <c:valAx>
        <c:axId val="35041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039488"/>
        <c:crosses val="autoZero"/>
        <c:crossBetween val="between"/>
      </c:valAx>
      <c:serAx>
        <c:axId val="35009408"/>
        <c:scaling>
          <c:orientation val="minMax"/>
        </c:scaling>
        <c:delete val="0"/>
        <c:axPos val="b"/>
        <c:majorTickMark val="out"/>
        <c:minorTickMark val="none"/>
        <c:tickLblPos val="nextTo"/>
        <c:crossAx val="3504128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3.4149899183079813E-2"/>
                  <c:y val="-9.664402661885736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763821952447776E-2"/>
                  <c:y val="-1.23812083990024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95226</c:v>
                </c:pt>
                <c:pt idx="1">
                  <c:v>75400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833333333333333E-3"/>
          <c:y val="0.13512947909913428"/>
          <c:w val="0.6020833333333333"/>
          <c:h val="0.8648705209008656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79166666666667"/>
          <c:y val="0.14544876038279375"/>
          <c:w val="0.35208333333333336"/>
          <c:h val="0.854551239617206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3754426904821"/>
          <c:y val="0.18812662584280482"/>
          <c:w val="0.40631826772979523"/>
          <c:h val="0.6681655349717192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 и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СМИ</c:v>
                </c:pt>
                <c:pt idx="8">
                  <c:v>обслуживание долга</c:v>
                </c:pt>
                <c:pt idx="9">
                  <c:v>межбюджетные трансферты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35.9</c:v>
                </c:pt>
                <c:pt idx="1">
                  <c:v>13.2</c:v>
                </c:pt>
                <c:pt idx="2">
                  <c:v>3.6</c:v>
                </c:pt>
                <c:pt idx="3">
                  <c:v>316.2</c:v>
                </c:pt>
                <c:pt idx="4">
                  <c:v>26.4</c:v>
                </c:pt>
                <c:pt idx="5">
                  <c:v>28.8</c:v>
                </c:pt>
                <c:pt idx="6">
                  <c:v>4.5999999999999996</c:v>
                </c:pt>
                <c:pt idx="7">
                  <c:v>1.4</c:v>
                </c:pt>
                <c:pt idx="8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79166666666667"/>
          <c:y val="0"/>
          <c:w val="0.35208333333333336"/>
          <c:h val="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2012 год</c:v>
                </c:pt>
                <c:pt idx="1">
                  <c:v>2013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89.3</c:v>
                </c:pt>
                <c:pt idx="1">
                  <c:v>96.7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729088"/>
        <c:axId val="4863104"/>
        <c:axId val="0"/>
      </c:bar3DChart>
      <c:catAx>
        <c:axId val="134729088"/>
        <c:scaling>
          <c:orientation val="minMax"/>
        </c:scaling>
        <c:delete val="0"/>
        <c:axPos val="b"/>
        <c:majorTickMark val="out"/>
        <c:minorTickMark val="none"/>
        <c:tickLblPos val="nextTo"/>
        <c:crossAx val="4863104"/>
        <c:crosses val="autoZero"/>
        <c:auto val="1"/>
        <c:lblAlgn val="ctr"/>
        <c:lblOffset val="100"/>
        <c:noMultiLvlLbl val="0"/>
      </c:catAx>
      <c:valAx>
        <c:axId val="4863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7290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51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транспорт и связь</c:v>
                </c:pt>
                <c:pt idx="1">
                  <c:v>с/х, охота и лесное хозяйство</c:v>
                </c:pt>
                <c:pt idx="2">
                  <c:v>предоставление прочих услуг</c:v>
                </c:pt>
                <c:pt idx="3">
                  <c:v>промышленные производства</c:v>
                </c:pt>
                <c:pt idx="4">
                  <c:v>строительство</c:v>
                </c:pt>
                <c:pt idx="5">
                  <c:v>техобслуживание и ремонт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</c:v>
                </c:pt>
                <c:pt idx="1">
                  <c:v>9</c:v>
                </c:pt>
                <c:pt idx="2">
                  <c:v>14</c:v>
                </c:pt>
                <c:pt idx="3">
                  <c:v>8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630891770736199"/>
          <c:y val="0"/>
          <c:w val="0.33439899655229477"/>
          <c:h val="0.816228752360848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Финансовая поддержка сельского хозяйства, млн. руб.</a:t>
            </a:r>
          </a:p>
        </c:rich>
      </c:tx>
      <c:layout>
        <c:manualLayout>
          <c:xMode val="edge"/>
          <c:yMode val="edge"/>
          <c:x val="0.17768055555555556"/>
          <c:y val="9.4907407407407413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2012 год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4.8658501020705743E-2"/>
                  <c:y val="-3.313679540057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959426946631671E-2"/>
                  <c:y val="-3.571428571428571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347914843977838E-3"/>
                  <c:y val="-5.6870391201099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2"/>
                <c:pt idx="0">
                  <c:v>Федеральный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76.2</c:v>
                </c:pt>
                <c:pt idx="1">
                  <c:v>78.400000000000006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7737811769229717"/>
          <c:y val="0.51332489863533715"/>
          <c:w val="0.30494946081720337"/>
          <c:h val="0.1916046333289553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2013 год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4.8658501020705743E-2"/>
                  <c:y val="-3.313679540057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959426946631671E-2"/>
                  <c:y val="-3.571428571428571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347914843977838E-3"/>
                  <c:y val="-5.6870391201099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2"/>
                <c:pt idx="0">
                  <c:v>Федеральный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1.407</c:v>
                </c:pt>
                <c:pt idx="1">
                  <c:v>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6784304140231754"/>
          <c:y val="9.5576644523774068E-2"/>
          <c:w val="0.31412683693695209"/>
          <c:h val="0.31933873175517186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2012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9.47043598716827E-2"/>
                  <c:y val="-0.3349978127734033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46,566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021544181977252E-2"/>
                  <c:y val="-7.83839520059992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21,309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всего, га</c:v>
                </c:pt>
                <c:pt idx="1">
                  <c:v>зерновые культуры, га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42711</c:v>
                </c:pt>
                <c:pt idx="1">
                  <c:v>15549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17T08:43:16.647" idx="1">
    <p:pos x="4938" y="1694"/>
    <p:text/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0.67895</cdr:x>
      <cdr:y>0.48272</cdr:y>
    </cdr:from>
    <cdr:to>
      <cdr:x>0.82383</cdr:x>
      <cdr:y>0.74924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85044" y="16561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0.67895</cdr:x>
      <cdr:y>0.48272</cdr:y>
    </cdr:from>
    <cdr:to>
      <cdr:x>0.82383</cdr:x>
      <cdr:y>0.74924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85044" y="16561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0.67895</cdr:x>
      <cdr:y>0.48272</cdr:y>
    </cdr:from>
    <cdr:to>
      <cdr:x>0.82383</cdr:x>
      <cdr:y>0.74924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85044" y="16561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0.70709</cdr:x>
      <cdr:y>0.7604</cdr:y>
    </cdr:from>
    <cdr:to>
      <cdr:x>0.92345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88333" y="32496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0.32258</cdr:x>
      <cdr:y>0</cdr:y>
    </cdr:from>
    <cdr:to>
      <cdr:x>0.55167</cdr:x>
      <cdr:y>0.32678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58" y="0"/>
          <a:ext cx="1022772" cy="1045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2012 год</a:t>
          </a:r>
          <a:endParaRPr lang="ru-RU" sz="18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CB0501-D5FD-4B21-837B-8C3BA4A12D26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BE30474-0FD4-4C0E-A908-F40935AAC6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7620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>Муниципальное образование «</a:t>
            </a:r>
            <a:r>
              <a:rPr lang="ru-RU" dirty="0" err="1" smtClean="0"/>
              <a:t>Починковский</a:t>
            </a:r>
            <a:r>
              <a:rPr lang="ru-RU" dirty="0" smtClean="0"/>
              <a:t> район» </a:t>
            </a:r>
            <a:br>
              <a:rPr lang="ru-RU" dirty="0" smtClean="0"/>
            </a:br>
            <a:r>
              <a:rPr lang="ru-RU" dirty="0" smtClean="0"/>
              <a:t>Смоленской области</a:t>
            </a:r>
            <a:endParaRPr lang="ru-RU" dirty="0"/>
          </a:p>
        </p:txBody>
      </p:sp>
      <p:pic>
        <p:nvPicPr>
          <p:cNvPr id="1026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0554" y="3061627"/>
            <a:ext cx="5292080" cy="267765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40005" dist="22984" dir="5400000" rotWithShape="0">
              <a:schemeClr val="bg1">
                <a:alpha val="45000"/>
              </a:schemeClr>
            </a:outerShdw>
          </a:effectLst>
          <a:scene3d>
            <a:camera prst="isometricOffAxis1Righ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т Главы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Администрации муниципального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образования  «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Починковский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 район» Смоленской области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Ю.Р.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Карипова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 за 2012 год  </a:t>
            </a:r>
            <a:endParaRPr lang="ru-RU" sz="2800" b="1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ZwUTC9B9E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165618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95636" y="548680"/>
            <a:ext cx="67327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Times New Roman"/>
                <a:ea typeface="Times New Roman"/>
              </a:rPr>
              <a:t>Администрация муниципального образования </a:t>
            </a:r>
            <a:endParaRPr lang="ru-RU" sz="1200" dirty="0"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srgbClr val="FFFFFF"/>
                </a:solidFill>
                <a:latin typeface="Times New Roman"/>
                <a:ea typeface="Times New Roman"/>
              </a:rPr>
              <a:t>     </a:t>
            </a:r>
            <a:r>
              <a:rPr lang="ru-RU" b="1" dirty="0" smtClean="0">
                <a:solidFill>
                  <a:srgbClr val="FFFFFF"/>
                </a:solidFill>
                <a:latin typeface="Times New Roman"/>
                <a:ea typeface="Times New Roman"/>
              </a:rPr>
              <a:t>           «</a:t>
            </a:r>
            <a:r>
              <a:rPr lang="ru-RU" b="1" dirty="0" err="1">
                <a:solidFill>
                  <a:srgbClr val="FFFFFF"/>
                </a:solidFill>
                <a:latin typeface="Times New Roman"/>
                <a:ea typeface="Times New Roman"/>
              </a:rPr>
              <a:t>Починковский</a:t>
            </a:r>
            <a:r>
              <a:rPr lang="ru-RU" b="1" dirty="0">
                <a:solidFill>
                  <a:srgbClr val="FFFFFF"/>
                </a:solidFill>
                <a:latin typeface="Times New Roman"/>
                <a:ea typeface="Times New Roman"/>
              </a:rPr>
              <a:t> район»  Смоленской области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2413338"/>
            <a:ext cx="4968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FFFF"/>
                </a:solidFill>
                <a:latin typeface="Times New Roman"/>
                <a:ea typeface="Times New Roman"/>
              </a:rPr>
              <a:t>                                  ОТЧЕТ</a:t>
            </a:r>
            <a:endParaRPr lang="ru-RU" sz="1100" dirty="0"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Times New Roman"/>
                <a:ea typeface="Times New Roman"/>
              </a:rPr>
              <a:t>ГЛАВЫ АДМИНИСТРАЦИИ</a:t>
            </a:r>
            <a:endParaRPr lang="ru-RU" sz="1100" dirty="0"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Times New Roman"/>
                <a:ea typeface="Times New Roman"/>
              </a:rPr>
              <a:t>МУНИЦИПАЛЬНОГО ОБРАЗОВАНИЯ</a:t>
            </a:r>
            <a:endParaRPr lang="ru-RU" sz="1100" dirty="0"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Times New Roman"/>
                <a:ea typeface="Times New Roman"/>
              </a:rPr>
              <a:t>«ПОЧИНКОВСКИЙ РАЙОН» </a:t>
            </a:r>
            <a:endParaRPr lang="ru-RU" sz="1100" dirty="0">
              <a:latin typeface="Times New Roman"/>
              <a:ea typeface="Times New Roman"/>
            </a:endParaRPr>
          </a:p>
          <a:p>
            <a:r>
              <a:rPr lang="ru-RU" b="1" dirty="0" smtClean="0">
                <a:solidFill>
                  <a:srgbClr val="FFFFFF"/>
                </a:solidFill>
                <a:latin typeface="Times New Roman"/>
                <a:ea typeface="Times New Roman"/>
              </a:rPr>
              <a:t>               СМОЛЕНСКОЙ </a:t>
            </a:r>
            <a:r>
              <a:rPr lang="ru-RU" b="1" dirty="0">
                <a:solidFill>
                  <a:srgbClr val="FFFFFF"/>
                </a:solidFill>
                <a:latin typeface="Times New Roman"/>
                <a:ea typeface="Times New Roman"/>
              </a:rPr>
              <a:t>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6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46669153"/>
              </p:ext>
            </p:extLst>
          </p:nvPr>
        </p:nvGraphicFramePr>
        <p:xfrm>
          <a:off x="107506" y="3657600"/>
          <a:ext cx="4464495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4431567"/>
              </p:ext>
            </p:extLst>
          </p:nvPr>
        </p:nvGraphicFramePr>
        <p:xfrm>
          <a:off x="4355976" y="3501008"/>
          <a:ext cx="4608512" cy="335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6" y="1976202"/>
            <a:ext cx="8928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СЕЛЬСКОЕ ХОЗЯЙСТВО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Посевные площади, в том числе под зерновые культуры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9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9194862"/>
              </p:ext>
            </p:extLst>
          </p:nvPr>
        </p:nvGraphicFramePr>
        <p:xfrm>
          <a:off x="1259633" y="3297560"/>
          <a:ext cx="7056784" cy="35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0576" y="2132856"/>
            <a:ext cx="7920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СЕЛЬСКОЕ ХОЗЯЙСТВО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Показатели производительности в животноводстве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4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07990188"/>
              </p:ext>
            </p:extLst>
          </p:nvPr>
        </p:nvGraphicFramePr>
        <p:xfrm>
          <a:off x="894178" y="3035861"/>
          <a:ext cx="7416824" cy="35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91680" y="2204864"/>
            <a:ext cx="6615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СЕЛЬСКОЕ ХОЗЯЙСТВО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Валовое производство и зерна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88640962"/>
              </p:ext>
            </p:extLst>
          </p:nvPr>
        </p:nvGraphicFramePr>
        <p:xfrm>
          <a:off x="467544" y="2852936"/>
          <a:ext cx="8208912" cy="37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3648" y="22048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СЕЛЬСКОЕ ХОЗЯЙСТВО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Валовое производство молока и мяса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8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1976202"/>
            <a:ext cx="7334200" cy="66071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ГАЗИФИКАЦИЯ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6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7032"/>
            <a:ext cx="5832648" cy="301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234888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2013 году в рамках реализации областной целевой программы «Развитие сельского хозяйства и регулирование рынков сельскохозяйственной продукции, сырья и продовольствия в Смоленской области» введено в эксплуатацию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37</a:t>
            </a:r>
            <a:r>
              <a:rPr lang="ru-RU" sz="2000" dirty="0" smtClean="0">
                <a:solidFill>
                  <a:srgbClr val="C00000"/>
                </a:solidFill>
              </a:rPr>
              <a:t> км. </a:t>
            </a:r>
            <a:r>
              <a:rPr lang="ru-RU" sz="2000" dirty="0"/>
              <a:t>г</a:t>
            </a:r>
            <a:r>
              <a:rPr lang="ru-RU" sz="2000" dirty="0" smtClean="0"/>
              <a:t>азопроводов низкого давления. Общий объем финансирования работ составил – </a:t>
            </a:r>
            <a:r>
              <a:rPr lang="ru-RU" sz="2000" dirty="0" smtClean="0">
                <a:solidFill>
                  <a:srgbClr val="FF0000"/>
                </a:solidFill>
              </a:rPr>
              <a:t>21,900 </a:t>
            </a:r>
            <a:r>
              <a:rPr lang="ru-RU" sz="2000" dirty="0" err="1" smtClean="0">
                <a:solidFill>
                  <a:srgbClr val="FF0000"/>
                </a:solidFill>
              </a:rPr>
              <a:t>т</a:t>
            </a:r>
            <a:r>
              <a:rPr lang="ru-RU" sz="2000" dirty="0" err="1" smtClean="0">
                <a:solidFill>
                  <a:srgbClr val="C00000"/>
                </a:solidFill>
              </a:rPr>
              <a:t>ыс.руб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10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0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1976202"/>
            <a:ext cx="6512511" cy="73271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C00000"/>
                </a:solidFill>
              </a:rPr>
              <a:t>ГАЗИФИКАЦИЯ</a:t>
            </a: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5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080120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925453" y="3033618"/>
            <a:ext cx="5400600" cy="36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6" y="2564904"/>
            <a:ext cx="9036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 счет средств резервного Фонда Губернатора Смоленской </a:t>
            </a:r>
          </a:p>
          <a:p>
            <a:pPr algn="ctr"/>
            <a:r>
              <a:rPr lang="ru-RU" sz="2400" dirty="0" smtClean="0"/>
              <a:t>области выполнены и выполняются работы на объектах </a:t>
            </a:r>
          </a:p>
          <a:p>
            <a:pPr algn="ctr"/>
            <a:r>
              <a:rPr lang="ru-RU" sz="2400" dirty="0" smtClean="0"/>
              <a:t>жилищно-коммунального хозяйства </a:t>
            </a:r>
          </a:p>
          <a:p>
            <a:pPr algn="ctr"/>
            <a:r>
              <a:rPr lang="ru-RU" sz="2400" dirty="0" smtClean="0"/>
              <a:t>на сумму </a:t>
            </a:r>
            <a:r>
              <a:rPr lang="ru-RU" sz="2400" dirty="0" smtClean="0">
                <a:solidFill>
                  <a:srgbClr val="FF0000"/>
                </a:solidFill>
              </a:rPr>
              <a:t>3254,111тыс.руб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04864"/>
            <a:ext cx="8928991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ПУСК ГАЗА В Д. НОВО-ГОЛОВАЧИ</a:t>
            </a:r>
            <a:endParaRPr lang="ru-RU" sz="2800" dirty="0"/>
          </a:p>
        </p:txBody>
      </p:sp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5" y="2708920"/>
            <a:ext cx="445967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434516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9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976202"/>
            <a:ext cx="6512511" cy="73271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СИСТЕМА ОБРАЗОВАНИЯ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5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906" y="3140968"/>
            <a:ext cx="12188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21 общеобразовательное учреждение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7 филиалов начальных классов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2 филиала основной школы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14 учреждений дошкольного образования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и 2 дошкольных отделения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1 учреждение дополнительного образования</a:t>
            </a:r>
          </a:p>
        </p:txBody>
      </p:sp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" y="2564904"/>
            <a:ext cx="456357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33463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6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-4819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48190" y="-99093"/>
            <a:ext cx="9192529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2492896"/>
            <a:ext cx="437934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75" y="2492896"/>
            <a:ext cx="454092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2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-99392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" y="1952507"/>
            <a:ext cx="9119739" cy="486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28384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3608" y="2197100"/>
            <a:ext cx="739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solidFill>
                  <a:srgbClr val="FF0000"/>
                </a:solidFill>
              </a:rPr>
              <a:t>17 </a:t>
            </a:r>
            <a:r>
              <a:rPr lang="ru-RU" sz="3200" b="1" dirty="0">
                <a:solidFill>
                  <a:srgbClr val="FF0000"/>
                </a:solidFill>
              </a:rPr>
              <a:t>муниципальных образований</a:t>
            </a:r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0" y="-268029"/>
            <a:ext cx="9144340" cy="7633342"/>
            <a:chOff x="248" y="-59"/>
            <a:chExt cx="12896" cy="10685"/>
          </a:xfrm>
        </p:grpSpPr>
        <p:sp>
          <p:nvSpPr>
            <p:cNvPr id="5" name="AutoShape 3"/>
            <p:cNvSpPr>
              <a:spLocks noChangeAspect="1" noChangeArrowheads="1"/>
            </p:cNvSpPr>
            <p:nvPr/>
          </p:nvSpPr>
          <p:spPr bwMode="auto">
            <a:xfrm>
              <a:off x="248" y="-59"/>
              <a:ext cx="12896" cy="311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394" y="6306"/>
              <a:ext cx="7093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8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35696" y="332656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prstClr val="white"/>
                </a:solidFill>
              </a:rPr>
              <a:t>Муниципальное образование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 </a:t>
            </a:r>
            <a:br>
              <a:rPr lang="ru-RU" sz="3600" dirty="0">
                <a:solidFill>
                  <a:prstClr val="white"/>
                </a:solidFill>
              </a:rPr>
            </a:br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4795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976202"/>
            <a:ext cx="6512511" cy="73271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КУЛЬТУРА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04" y="2852936"/>
            <a:ext cx="7264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Комплектация книжного </a:t>
            </a:r>
            <a:r>
              <a:rPr lang="ru-RU" sz="2000" dirty="0" err="1" smtClean="0">
                <a:latin typeface="Arial Black" pitchFamily="34" charset="0"/>
              </a:rPr>
              <a:t>фонда,тыс.руб</a:t>
            </a:r>
            <a:endParaRPr lang="ru-RU" sz="2000" dirty="0">
              <a:latin typeface="Arial Black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13029673"/>
              </p:ext>
            </p:extLst>
          </p:nvPr>
        </p:nvGraphicFramePr>
        <p:xfrm>
          <a:off x="259905" y="3613666"/>
          <a:ext cx="8560567" cy="276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4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976202"/>
            <a:ext cx="6512511" cy="66071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КУЛЬТУРА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987924"/>
            <a:ext cx="29878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Деревня </a:t>
            </a:r>
            <a:r>
              <a:rPr lang="ru-RU" sz="2400" dirty="0" err="1" smtClean="0">
                <a:solidFill>
                  <a:srgbClr val="FF0000"/>
                </a:solidFill>
              </a:rPr>
              <a:t>Долгомостье</a:t>
            </a:r>
            <a:r>
              <a:rPr lang="ru-RU" sz="2400" dirty="0" smtClean="0">
                <a:solidFill>
                  <a:srgbClr val="FF0000"/>
                </a:solidFill>
              </a:rPr>
              <a:t>, где созданный по инициативе Администрации района памятный знак Меркурию </a:t>
            </a:r>
            <a:r>
              <a:rPr lang="ru-RU" sz="2400" dirty="0" err="1" smtClean="0">
                <a:solidFill>
                  <a:srgbClr val="FF0000"/>
                </a:solidFill>
              </a:rPr>
              <a:t>Смоленскому,стала</a:t>
            </a:r>
            <a:r>
              <a:rPr lang="ru-RU" sz="2400" dirty="0" smtClean="0">
                <a:solidFill>
                  <a:srgbClr val="FF0000"/>
                </a:solidFill>
              </a:rPr>
              <a:t> местом ежегодного 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областного театрализованного 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исторического 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</a:rPr>
              <a:t>п</a:t>
            </a:r>
            <a:r>
              <a:rPr lang="ru-RU" sz="2400" dirty="0" smtClean="0">
                <a:solidFill>
                  <a:srgbClr val="FF0000"/>
                </a:solidFill>
              </a:rPr>
              <a:t>раздника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418261" cy="404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8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07529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9" y="2204864"/>
            <a:ext cx="733643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44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0" y="1976203"/>
            <a:ext cx="8928992" cy="58870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err="1" smtClean="0">
                <a:solidFill>
                  <a:srgbClr val="C00000"/>
                </a:solidFill>
              </a:rPr>
              <a:t>Долгомостье</a:t>
            </a:r>
            <a:r>
              <a:rPr lang="ru-RU" sz="3200" dirty="0" smtClean="0">
                <a:solidFill>
                  <a:srgbClr val="C00000"/>
                </a:solidFill>
              </a:rPr>
              <a:t> – 2013 </a:t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88154" y="188639"/>
            <a:ext cx="1152128" cy="16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636913"/>
            <a:ext cx="457155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2636914"/>
            <a:ext cx="4393298" cy="410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8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4463" y="1976438"/>
            <a:ext cx="8892032" cy="80486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err="1" smtClean="0">
                <a:solidFill>
                  <a:srgbClr val="C00000"/>
                </a:solidFill>
              </a:rPr>
              <a:t>Долгомостье</a:t>
            </a:r>
            <a:r>
              <a:rPr lang="ru-RU" sz="3200" dirty="0" smtClean="0">
                <a:solidFill>
                  <a:srgbClr val="C00000"/>
                </a:solidFill>
              </a:rPr>
              <a:t> – 2013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Выставка сельских подворий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" y="2955925"/>
            <a:ext cx="4546232" cy="381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70" y="2955925"/>
            <a:ext cx="4543732" cy="381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6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4463" y="1976438"/>
            <a:ext cx="8892032" cy="80486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За 2013 год </a:t>
            </a:r>
            <a:r>
              <a:rPr lang="ru-RU" sz="2000" dirty="0" err="1" smtClean="0">
                <a:solidFill>
                  <a:srgbClr val="C00000"/>
                </a:solidFill>
              </a:rPr>
              <a:t>Починковский</a:t>
            </a:r>
            <a:r>
              <a:rPr lang="ru-RU" sz="2000" dirty="0" smtClean="0">
                <a:solidFill>
                  <a:srgbClr val="C00000"/>
                </a:solidFill>
              </a:rPr>
              <a:t> историко-краеведческий музей посетило 1508 человек, проведено 94 экскурсий и музейных уроков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7" y="2996952"/>
            <a:ext cx="414632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56118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420888"/>
            <a:ext cx="442753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27315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2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904" y="2008954"/>
            <a:ext cx="8560567" cy="4228358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За 2013 год проведено</a:t>
            </a:r>
            <a:r>
              <a:rPr lang="ru-RU" sz="2800" dirty="0" smtClean="0">
                <a:solidFill>
                  <a:srgbClr val="FF0000"/>
                </a:solidFill>
              </a:rPr>
              <a:t>: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- 24 заседания Межведомственной комиссии по налоговой политике;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- 24 заседания Административной комиссии;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- 22 заседания по делам несовершеннолетних и защите их прав;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- 4 заседания </a:t>
            </a:r>
            <a:r>
              <a:rPr lang="ru-RU" sz="2800" dirty="0" err="1">
                <a:solidFill>
                  <a:srgbClr val="FF0000"/>
                </a:solidFill>
              </a:rPr>
              <a:t>А</a:t>
            </a:r>
            <a:r>
              <a:rPr lang="ru-RU" sz="2800" dirty="0" err="1" smtClean="0">
                <a:solidFill>
                  <a:srgbClr val="FF0000"/>
                </a:solidFill>
              </a:rPr>
              <a:t>нтинаркотическиой</a:t>
            </a:r>
            <a:r>
              <a:rPr lang="ru-RU" sz="2800" dirty="0" smtClean="0">
                <a:solidFill>
                  <a:srgbClr val="FF0000"/>
                </a:solidFill>
              </a:rPr>
              <a:t> комиссии;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- 4 заседания Антикоррупционной комиссии,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-5 заседаний Антитеррористической комиссии. 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" y="2492896"/>
            <a:ext cx="442770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70" y="2492896"/>
            <a:ext cx="44170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401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" y="2348880"/>
            <a:ext cx="452443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48880"/>
            <a:ext cx="442798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 title="доходная часть бюджета за 2012 год"/>
          <p:cNvGraphicFramePr/>
          <p:nvPr>
            <p:extLst>
              <p:ext uri="{D42A27DB-BD31-4B8C-83A1-F6EECF244321}">
                <p14:modId xmlns:p14="http://schemas.microsoft.com/office/powerpoint/2010/main" val="1899927315"/>
              </p:ext>
            </p:extLst>
          </p:nvPr>
        </p:nvGraphicFramePr>
        <p:xfrm>
          <a:off x="2062041" y="3176531"/>
          <a:ext cx="6311302" cy="3430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9263" y="1976202"/>
            <a:ext cx="7797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БЮДЖЕТ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МУНИЦИПАЛЬНОГО ОБРАЗОВАНИЯ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«ПОЧИНКОВСКИЙ РАЙОН» СМОЛЕНСКОЙ ОБЛАСТИ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4036" y="3176531"/>
            <a:ext cx="3461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Доходная часть за 2013 год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13" y="360505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План: 488,4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млн.руб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Факт: 468,6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млн.руб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(95,9 %)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AutoShape 3"/>
          <p:cNvSpPr>
            <a:spLocks noChangeAspect="1" noChangeArrowheads="1"/>
          </p:cNvSpPr>
          <p:nvPr/>
        </p:nvSpPr>
        <p:spPr bwMode="auto">
          <a:xfrm>
            <a:off x="9813" y="-251291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 smtClean="0">
                <a:solidFill>
                  <a:prstClr val="white"/>
                </a:solidFill>
              </a:rPr>
              <a:t>     Муниципальное </a:t>
            </a:r>
            <a:r>
              <a:rPr lang="ru-RU" sz="3600" dirty="0">
                <a:solidFill>
                  <a:prstClr val="white"/>
                </a:solidFill>
              </a:rPr>
              <a:t>образование </a:t>
            </a:r>
            <a:r>
              <a:rPr lang="ru-RU" sz="3600" dirty="0" smtClean="0">
                <a:solidFill>
                  <a:prstClr val="white"/>
                </a:solidFill>
              </a:rPr>
              <a:t>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</a:t>
            </a:r>
            <a:r>
              <a:rPr lang="ru-RU" sz="3600" dirty="0" smtClean="0">
                <a:solidFill>
                  <a:prstClr val="white"/>
                </a:solidFill>
              </a:rPr>
              <a:t>район»</a:t>
            </a:r>
          </a:p>
          <a:p>
            <a:pPr lvl="0" algn="ctr"/>
            <a:r>
              <a:rPr lang="ru-RU" sz="3600" dirty="0" smtClean="0">
                <a:solidFill>
                  <a:prstClr val="white"/>
                </a:solidFill>
              </a:rPr>
              <a:t>Смоленской </a:t>
            </a:r>
            <a:r>
              <a:rPr lang="ru-RU" sz="3600" dirty="0">
                <a:solidFill>
                  <a:prstClr val="white"/>
                </a:solidFill>
              </a:rPr>
              <a:t>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10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2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" y="2348880"/>
            <a:ext cx="456374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48880"/>
            <a:ext cx="442798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598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76202"/>
            <a:ext cx="8208912" cy="73271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ОБЩЕСТВЕННЫЕ  МЕРОПРИЯТИЯ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666" y="2708920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Субботники – неотъемлемая часть жизни Администрации района</a:t>
            </a:r>
            <a:endParaRPr lang="ru-RU" sz="2000" dirty="0"/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" y="3081660"/>
            <a:ext cx="4139505" cy="366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81660"/>
            <a:ext cx="4680520" cy="366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9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7505" y="1942528"/>
            <a:ext cx="8712967" cy="45719"/>
          </a:xfrm>
        </p:spPr>
        <p:txBody>
          <a:bodyPr/>
          <a:lstStyle/>
          <a:p>
            <a:pPr marL="0" indent="0" algn="just">
              <a:buNone/>
            </a:pP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07529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4"/>
            <a:ext cx="4572000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320480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9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905" y="1988247"/>
            <a:ext cx="8560567" cy="648665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ОБЩЕСТВЕННЫЕ  МЕРОПРИЯТИЯ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04" y="3068960"/>
            <a:ext cx="30879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Местом проведения памятных торжественных</a:t>
            </a:r>
          </a:p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м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ероприятий,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посвященных Дню Победы и Дню освобождения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Смоленщины от </a:t>
            </a:r>
          </a:p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емецко-фашистских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захватчиков стала Аллея Героев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08920"/>
            <a:ext cx="583264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0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" y="2060848"/>
            <a:ext cx="7827963" cy="87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1192"/>
            <a:ext cx="441164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53623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132856"/>
            <a:ext cx="446466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34516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95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07529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132857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ОТКРЫТИЕ НОВОГО ЗДАНИЯ ЗАГС – ДОЛГОЖДАННОЕ СОБЫТИЕ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" y="2502189"/>
            <a:ext cx="4118504" cy="416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502189"/>
            <a:ext cx="4788023" cy="416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4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906" y="1976201"/>
            <a:ext cx="8632574" cy="444687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На награждении лучших работников органов местного самоуправления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07529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" y="2780928"/>
            <a:ext cx="442770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27315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88639"/>
            <a:ext cx="1152128" cy="16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2492896"/>
            <a:ext cx="464356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420667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7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033" y="1976202"/>
            <a:ext cx="6893768" cy="58870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МОЛОДЕЖНАЯ ПОЛИТИКА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05" y="2636913"/>
            <a:ext cx="73526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Молодежь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района в 2013 году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приняла участие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в 30 мероприятиях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районного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и областного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уровня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88639"/>
            <a:ext cx="1152128" cy="16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Романенко\Pictures\2014-04-17\1WNCPLLRm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40" y="2636912"/>
            <a:ext cx="502824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100" dirty="0" smtClean="0"/>
              <a:t>Муниципальное образование «</a:t>
            </a:r>
            <a:r>
              <a:rPr lang="ru-RU" sz="4100" dirty="0" err="1" smtClean="0"/>
              <a:t>Починковский</a:t>
            </a:r>
            <a:r>
              <a:rPr lang="ru-RU" sz="4100" dirty="0" smtClean="0"/>
              <a:t> район» </a:t>
            </a:r>
            <a:br>
              <a:rPr lang="ru-RU" sz="4100" dirty="0" smtClean="0"/>
            </a:br>
            <a:r>
              <a:rPr lang="ru-RU" sz="4100" dirty="0" smtClean="0"/>
              <a:t>Смоленской области</a:t>
            </a:r>
            <a:endParaRPr lang="ru-RU" sz="4100" dirty="0"/>
          </a:p>
        </p:txBody>
      </p:sp>
      <p:pic>
        <p:nvPicPr>
          <p:cNvPr id="5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997444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БЮДЖЕТ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905" y="2459109"/>
            <a:ext cx="427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Расходная часть за 2013 год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6021288"/>
            <a:ext cx="3789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План: 495,5 млн. </a:t>
            </a:r>
            <a:r>
              <a:rPr lang="ru-RU" dirty="0" err="1" smtClean="0">
                <a:solidFill>
                  <a:srgbClr val="FF0000"/>
                </a:solidFill>
              </a:rPr>
              <a:t>руб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Факт: 467,5 млн. </a:t>
            </a:r>
            <a:r>
              <a:rPr lang="ru-RU" dirty="0" err="1" smtClean="0">
                <a:solidFill>
                  <a:srgbClr val="FF0000"/>
                </a:solidFill>
              </a:rPr>
              <a:t>руб</a:t>
            </a:r>
            <a:r>
              <a:rPr lang="ru-RU" dirty="0" smtClean="0">
                <a:solidFill>
                  <a:srgbClr val="FF0000"/>
                </a:solidFill>
              </a:rPr>
              <a:t> или 94,3( %)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AutoShape 3"/>
          <p:cNvSpPr>
            <a:spLocks noChangeAspect="1" noChangeArrowheads="1"/>
          </p:cNvSpPr>
          <p:nvPr/>
        </p:nvSpPr>
        <p:spPr bwMode="auto">
          <a:xfrm>
            <a:off x="-36174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12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872532"/>
              </p:ext>
            </p:extLst>
          </p:nvPr>
        </p:nvGraphicFramePr>
        <p:xfrm>
          <a:off x="1691680" y="3659437"/>
          <a:ext cx="6096000" cy="254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59424575"/>
              </p:ext>
            </p:extLst>
          </p:nvPr>
        </p:nvGraphicFramePr>
        <p:xfrm>
          <a:off x="683569" y="1997444"/>
          <a:ext cx="7992887" cy="486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89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906" y="2060848"/>
            <a:ext cx="856056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МОЛОДЕЖНАЯ ПОЛИТИКА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Романенко\Pictures\2014-04-17\rmqsYW8twi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42798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Романенко\Pictures\2014-04-17\hPobq1cj4V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69" y="2780928"/>
            <a:ext cx="4558119" cy="393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6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976202"/>
            <a:ext cx="6512511" cy="66071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МОЛОДЕЖНАЯ ПОЛИТИКА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05" y="3040842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На территории района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продолжает работу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поисковый отряд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«Факел».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За 2013 год  отряд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принял участие в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3-х этапах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«Вахты памяти»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571331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8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60848"/>
            <a:ext cx="8856984" cy="144016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>
                <a:solidFill>
                  <a:srgbClr val="0070C0"/>
                </a:solidFill>
              </a:rPr>
              <a:t>Молодежная политика    </a:t>
            </a:r>
            <a:r>
              <a:rPr lang="ru-RU" sz="3200" dirty="0" smtClean="0">
                <a:solidFill>
                  <a:srgbClr val="FF0000"/>
                </a:solidFill>
              </a:rPr>
              <a:t>ВАХТА </a:t>
            </a:r>
            <a:r>
              <a:rPr lang="ru-RU" sz="3600" dirty="0" smtClean="0">
                <a:solidFill>
                  <a:srgbClr val="FF0000"/>
                </a:solidFill>
              </a:rPr>
              <a:t>ПАМЯТИ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8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780928"/>
            <a:ext cx="442753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25854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6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5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772816"/>
            <a:ext cx="8755063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2708920"/>
            <a:ext cx="448475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8920"/>
            <a:ext cx="428396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55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1976202"/>
            <a:ext cx="6512511" cy="51669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МОЛОДЕЖНАЯ ПОЛИТИКА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63691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Доброй традицией стало проведение Дня </a:t>
            </a:r>
            <a:r>
              <a:rPr lang="ru-RU" sz="2800" dirty="0" smtClean="0">
                <a:solidFill>
                  <a:srgbClr val="FF0000"/>
                </a:solidFill>
              </a:rPr>
              <a:t>призывника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Романенко\Pictures\2014-04-17\IMG_0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8959"/>
            <a:ext cx="4535997" cy="372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Романенко\Pictures\2014-04-17\KlpDhGQhIW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068958"/>
            <a:ext cx="4460852" cy="3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1976202"/>
            <a:ext cx="6512511" cy="58870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7030A0"/>
                </a:solidFill>
              </a:rPr>
              <a:t>ФИЗКУЛЬТУРА И СПОРТ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01008"/>
            <a:ext cx="4176464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05" y="2564904"/>
            <a:ext cx="8835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</a:rPr>
              <a:t>Организация и проведение спортивных мероприятий на территории района направлена, прежде всего, на физическое воспитание молодежи.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489177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1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1976202"/>
            <a:ext cx="7118176" cy="58870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7030A0"/>
                </a:solidFill>
              </a:rPr>
              <a:t>ФИЗКУЛЬТУРА И СПОРТ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28" y="2590585"/>
            <a:ext cx="32279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В 2013 году спортсмены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района приняли</a:t>
            </a:r>
          </a:p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у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частие 58 областных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и районных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соревнованиях.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Охват населения</a:t>
            </a:r>
          </a:p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с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портивными соревнованиями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составил 2500 чел.</a:t>
            </a: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оманенко\Pictures\2014-04-17\gnFjNYoYx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90585"/>
            <a:ext cx="5854328" cy="415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5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033" y="1976202"/>
            <a:ext cx="6512511" cy="58870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7030A0"/>
                </a:solidFill>
              </a:rPr>
              <a:t>ФИЗКУЛЬТУРА И СПОРТ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05" y="2996952"/>
            <a:ext cx="8704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</a:rPr>
              <a:t>Ярко, празднично и торжественно прошли Летние игры</a:t>
            </a:r>
            <a:endParaRPr lang="ru-RU" sz="2400" dirty="0"/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07529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58617"/>
            <a:ext cx="5832648" cy="321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7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034" y="1976202"/>
            <a:ext cx="6720150" cy="66071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7030A0"/>
                </a:solidFill>
              </a:rPr>
              <a:t>ФИЗКУЛЬТУРА И СПОРТ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" y="2780928"/>
            <a:ext cx="4164020" cy="380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691297" cy="380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7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" y="2157804"/>
            <a:ext cx="4478713" cy="45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69" y="2157804"/>
            <a:ext cx="4571831" cy="45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2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6" y="2006206"/>
            <a:ext cx="892899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ОБЪЕМ СОБСТВЕННЫХ ДОХОДОВ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28731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8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50105608"/>
              </p:ext>
            </p:extLst>
          </p:nvPr>
        </p:nvGraphicFramePr>
        <p:xfrm>
          <a:off x="1524000" y="2564904"/>
          <a:ext cx="609600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34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94" y="2153424"/>
            <a:ext cx="442770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5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8" y="2153424"/>
            <a:ext cx="442961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583" y="1976202"/>
            <a:ext cx="903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К 1150-летию г. Смоленска в Починке прошли праздничные мероприятия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8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" y="2376312"/>
            <a:ext cx="4497705" cy="429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32" y="2376312"/>
            <a:ext cx="4421522" cy="429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9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57216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70" y="2276872"/>
            <a:ext cx="441700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" y="2204864"/>
            <a:ext cx="442770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425924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8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рабочая\картинки\центр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298740">
            <a:off x="2651320" y="3680934"/>
            <a:ext cx="3629704" cy="2722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рабочая\картинки\0f0f5beef30b8115823cf3831b77d7b5_bi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208483">
            <a:off x="361802" y="4060912"/>
            <a:ext cx="2947522" cy="223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5" y="2724017"/>
            <a:ext cx="103966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У</a:t>
            </a:r>
            <a:r>
              <a:rPr lang="ru-RU" sz="2000" dirty="0" smtClean="0">
                <a:solidFill>
                  <a:srgbClr val="FF0000"/>
                </a:solidFill>
              </a:rPr>
              <a:t>ровень безработицы – 1,4%, снижение на 0,84%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Количество безработных на 01.01.2013 – 261 </a:t>
            </a:r>
            <a:r>
              <a:rPr lang="ru-RU" sz="2000" dirty="0" err="1" smtClean="0">
                <a:solidFill>
                  <a:srgbClr val="FF0000"/>
                </a:solidFill>
              </a:rPr>
              <a:t>чел.,снижение</a:t>
            </a:r>
            <a:r>
              <a:rPr lang="ru-RU" sz="2000" dirty="0" smtClean="0">
                <a:solidFill>
                  <a:srgbClr val="FF0000"/>
                </a:solidFill>
              </a:rPr>
              <a:t> на 185 чел.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При содействии ЦЗН трудоустроены – 1026 чел., из них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на постоянную </a:t>
            </a:r>
            <a:r>
              <a:rPr lang="ru-RU" sz="2000" smtClean="0">
                <a:solidFill>
                  <a:srgbClr val="FF0000"/>
                </a:solidFill>
              </a:rPr>
              <a:t>работу 837 или 81%</a:t>
            </a:r>
            <a:endParaRPr lang="ru-RU" sz="2000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3" y="2204864"/>
            <a:ext cx="750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ЗАНЯТОСТЬ НАСЕЛЕНИЯ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9" y="52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3" descr="D:\рабочая\картинки\5163fd344e4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737247">
            <a:off x="5945599" y="3555940"/>
            <a:ext cx="2976863" cy="223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12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16719"/>
            <a:ext cx="1152128" cy="16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8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913" y="2276872"/>
            <a:ext cx="6512511" cy="576064"/>
          </a:xfrm>
        </p:spPr>
        <p:txBody>
          <a:bodyPr/>
          <a:lstStyle/>
          <a:p>
            <a:pPr algn="ctr"/>
            <a:r>
              <a:rPr lang="ru-RU" sz="3600" dirty="0" smtClean="0"/>
              <a:t>Прием граждан</a:t>
            </a:r>
            <a:endParaRPr lang="ru-RU" sz="3600" dirty="0"/>
          </a:p>
        </p:txBody>
      </p:sp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16719"/>
            <a:ext cx="1152128" cy="16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4" y="2996952"/>
            <a:ext cx="424215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70" y="2996952"/>
            <a:ext cx="44170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24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16719"/>
            <a:ext cx="1152128" cy="16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420888"/>
            <a:ext cx="454359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27315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6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2060848"/>
            <a:ext cx="6512511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СТРУКТУРА ПРЕДПРИНИМАТЕЛЬСТВА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5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80564950"/>
              </p:ext>
            </p:extLst>
          </p:nvPr>
        </p:nvGraphicFramePr>
        <p:xfrm>
          <a:off x="835969" y="3429000"/>
          <a:ext cx="820052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8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 rot="20884388">
            <a:off x="232392" y="3634313"/>
            <a:ext cx="3456885" cy="285619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 rot="20916097">
            <a:off x="3180454" y="4204823"/>
            <a:ext cx="2893977" cy="238049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306">
            <a:off x="6206130" y="4298029"/>
            <a:ext cx="2562833" cy="2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9905" y="1936284"/>
            <a:ext cx="87643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ТОРГОВЛЯ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Оборот </a:t>
            </a:r>
            <a:r>
              <a:rPr lang="ru-RU" sz="2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розничной торговли – 595,9 </a:t>
            </a:r>
            <a:r>
              <a:rPr lang="ru-RU" sz="2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млн.руб</a:t>
            </a:r>
            <a:r>
              <a:rPr lang="ru-RU" sz="2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. или 124,6 %  к уровню 2012 года</a:t>
            </a:r>
            <a:br>
              <a:rPr lang="ru-RU" sz="2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Оборот общепита – 49,5 </a:t>
            </a:r>
            <a:r>
              <a:rPr lang="ru-RU" sz="2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млн.руб</a:t>
            </a:r>
            <a:r>
              <a:rPr lang="ru-RU" sz="2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или 97,7 % к уровню 2012 года</a:t>
            </a:r>
            <a:br>
              <a:rPr lang="ru-RU" sz="2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Объем платных услуг населению – 32,8 </a:t>
            </a:r>
            <a:r>
              <a:rPr lang="ru-RU" sz="2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млн.руб</a:t>
            </a:r>
            <a:r>
              <a:rPr lang="ru-RU" sz="2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или 93,5 % к уровню 2012 года.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2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K:\Пахари 15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2425" y="4437113"/>
            <a:ext cx="3031009" cy="230425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Picture 12" descr="C:\Users\Steganceva.ADMINISTR\Pictures\Фото\101_PANA\P101054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1867" y="2375301"/>
            <a:ext cx="2952622" cy="224199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Рисунок 18" descr="Изображение 007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75856" y="3519090"/>
            <a:ext cx="3096344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90488" y="1976202"/>
            <a:ext cx="417646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СЕЛЬСКОЕ ХОЗЯЙСТВО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7962" y="2904256"/>
            <a:ext cx="86868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ru-RU" sz="2800" dirty="0" smtClean="0">
                <a:solidFill>
                  <a:srgbClr val="9F113A"/>
                </a:solidFill>
                <a:latin typeface="Calibri" pitchFamily="34" charset="0"/>
              </a:rPr>
              <a:t>14 сельскохозяйственных предприятий</a:t>
            </a:r>
          </a:p>
          <a:p>
            <a:pPr algn="just" eaLnBrk="1" hangingPunct="1">
              <a:buFont typeface="Arial" charset="0"/>
              <a:buChar char="•"/>
            </a:pPr>
            <a:endParaRPr lang="ru-RU" sz="2000" dirty="0">
              <a:solidFill>
                <a:srgbClr val="9F113A"/>
              </a:solidFill>
              <a:latin typeface="Calibri" pitchFamily="34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ru-RU" sz="2800" dirty="0" smtClean="0">
                <a:solidFill>
                  <a:srgbClr val="9F113A"/>
                </a:solidFill>
                <a:latin typeface="Calibri" pitchFamily="34" charset="0"/>
              </a:rPr>
              <a:t>16 крестьянских </a:t>
            </a:r>
            <a:r>
              <a:rPr lang="ru-RU" sz="2800" dirty="0">
                <a:solidFill>
                  <a:srgbClr val="9F113A"/>
                </a:solidFill>
                <a:latin typeface="Calibri" pitchFamily="34" charset="0"/>
              </a:rPr>
              <a:t>(фермерских) хозяйств</a:t>
            </a:r>
          </a:p>
          <a:p>
            <a:pPr algn="just" eaLnBrk="1" hangingPunct="1">
              <a:buFont typeface="Arial" charset="0"/>
              <a:buChar char="•"/>
            </a:pPr>
            <a:endParaRPr lang="ru-RU" sz="2000" dirty="0">
              <a:solidFill>
                <a:srgbClr val="9F113A"/>
              </a:solidFill>
              <a:latin typeface="Calibri" pitchFamily="34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ru-RU" sz="2000" dirty="0">
                <a:solidFill>
                  <a:srgbClr val="9F113A"/>
                </a:solidFill>
                <a:latin typeface="Calibri" pitchFamily="34" charset="0"/>
              </a:rPr>
              <a:t> </a:t>
            </a:r>
            <a:r>
              <a:rPr lang="ru-RU" sz="2800" dirty="0" smtClean="0">
                <a:solidFill>
                  <a:srgbClr val="9F113A"/>
                </a:solidFill>
                <a:latin typeface="Calibri" pitchFamily="34" charset="0"/>
              </a:rPr>
              <a:t>9 000 </a:t>
            </a:r>
            <a:r>
              <a:rPr lang="ru-RU" sz="2800" dirty="0">
                <a:solidFill>
                  <a:srgbClr val="9F113A"/>
                </a:solidFill>
                <a:latin typeface="Calibri" pitchFamily="34" charset="0"/>
              </a:rPr>
              <a:t>личных подсобных хозяйств</a:t>
            </a:r>
          </a:p>
        </p:txBody>
      </p:sp>
      <p:sp>
        <p:nvSpPr>
          <p:cNvPr id="11" name="AutoShape 3"/>
          <p:cNvSpPr>
            <a:spLocks noChangeAspect="1" noChangeArrowheads="1"/>
          </p:cNvSpPr>
          <p:nvPr/>
        </p:nvSpPr>
        <p:spPr bwMode="auto">
          <a:xfrm>
            <a:off x="-1" y="-99093"/>
            <a:ext cx="9144340" cy="207529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12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3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9144000" cy="19762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Муниципальное образование «</a:t>
            </a:r>
            <a:r>
              <a:rPr lang="ru-RU" sz="4000" dirty="0" err="1" smtClean="0"/>
              <a:t>Починковский</a:t>
            </a:r>
            <a:r>
              <a:rPr lang="ru-RU" sz="4000" dirty="0" smtClean="0"/>
              <a:t> район» </a:t>
            </a:r>
            <a:br>
              <a:rPr lang="ru-RU" sz="4000" dirty="0" smtClean="0"/>
            </a:br>
            <a:r>
              <a:rPr lang="ru-RU" sz="4000" dirty="0" smtClean="0"/>
              <a:t>Смоленской области</a:t>
            </a:r>
            <a:endParaRPr lang="ru-RU" sz="4000" dirty="0"/>
          </a:p>
        </p:txBody>
      </p:sp>
      <p:pic>
        <p:nvPicPr>
          <p:cNvPr id="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107505" y="0"/>
            <a:ext cx="1152128" cy="1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62482" y="1991658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</a:rPr>
              <a:t>Сельское хозяйство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 Cyr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282172"/>
              </p:ext>
            </p:extLst>
          </p:nvPr>
        </p:nvGraphicFramePr>
        <p:xfrm>
          <a:off x="259905" y="2996952"/>
          <a:ext cx="9144000" cy="387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35112058"/>
              </p:ext>
            </p:extLst>
          </p:nvPr>
        </p:nvGraphicFramePr>
        <p:xfrm>
          <a:off x="142864" y="2780928"/>
          <a:ext cx="4311803" cy="37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041726"/>
              </p:ext>
            </p:extLst>
          </p:nvPr>
        </p:nvGraphicFramePr>
        <p:xfrm>
          <a:off x="4752019" y="2780928"/>
          <a:ext cx="4226261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03648" y="5845914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Итого: 154 млн 600 тыс. </a:t>
            </a:r>
            <a:r>
              <a:rPr lang="ru-RU" dirty="0" err="1" smtClean="0"/>
              <a:t>руб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292080" y="5845914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Итого: 203 млн 700 тыс. </a:t>
            </a:r>
            <a:r>
              <a:rPr lang="ru-RU" dirty="0" err="1" smtClean="0"/>
              <a:t>руб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360706" y="2452246"/>
            <a:ext cx="678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Финансовая поддержка сельского хозяйства,  млн. руб.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AutoShape 3"/>
          <p:cNvSpPr>
            <a:spLocks noChangeAspect="1" noChangeArrowheads="1"/>
          </p:cNvSpPr>
          <p:nvPr/>
        </p:nvSpPr>
        <p:spPr bwMode="auto">
          <a:xfrm>
            <a:off x="-1" y="-99094"/>
            <a:ext cx="9144340" cy="222749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3600" dirty="0">
                <a:solidFill>
                  <a:prstClr val="white"/>
                </a:solidFill>
              </a:rPr>
              <a:t>Муниципальное образование                                                                                                                                                                             «</a:t>
            </a:r>
            <a:r>
              <a:rPr lang="ru-RU" sz="3600" dirty="0" err="1">
                <a:solidFill>
                  <a:prstClr val="white"/>
                </a:solidFill>
              </a:rPr>
              <a:t>Починковский</a:t>
            </a:r>
            <a:r>
              <a:rPr lang="ru-RU" sz="3600" dirty="0">
                <a:solidFill>
                  <a:prstClr val="white"/>
                </a:solidFill>
              </a:rPr>
              <a:t> район»</a:t>
            </a:r>
          </a:p>
          <a:p>
            <a:pPr lvl="0" algn="ctr"/>
            <a:r>
              <a:rPr lang="ru-RU" sz="3600" dirty="0">
                <a:solidFill>
                  <a:prstClr val="white"/>
                </a:solidFill>
              </a:rPr>
              <a:t>Смоленской области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14" name="Picture 2" descr="E:\Офиц.символы\Починковский р-он _герб_рис.3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3839"/>
          <a:stretch/>
        </p:blipFill>
        <p:spPr bwMode="auto">
          <a:xfrm>
            <a:off x="259905" y="152400"/>
            <a:ext cx="1152128" cy="1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3591</TotalTime>
  <Words>1278</Words>
  <Application>Microsoft Office PowerPoint</Application>
  <PresentationFormat>Экран (4:3)</PresentationFormat>
  <Paragraphs>291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Воздушный поток</vt:lpstr>
      <vt:lpstr>Муниципальное образование «Починковский район»  Смоленской области</vt:lpstr>
      <vt:lpstr>Презентация PowerPoint</vt:lpstr>
      <vt:lpstr>Презентация PowerPoint</vt:lpstr>
      <vt:lpstr>Презентация PowerPoint</vt:lpstr>
      <vt:lpstr>ОБЪЕМ СОБСТВЕННЫХ ДОХОДОВ</vt:lpstr>
      <vt:lpstr>СТРУКТУРА ПРЕДПРИНИМАТЕЛЬСТВА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ГАЗИФИКАЦИЯ</vt:lpstr>
      <vt:lpstr>ГАЗИФИКАЦИЯ</vt:lpstr>
      <vt:lpstr>ПУСК ГАЗА В Д. НОВО-ГОЛОВАЧИ</vt:lpstr>
      <vt:lpstr>СИСТЕМА ОБРАЗОВАНИЯ</vt:lpstr>
      <vt:lpstr>Презентация PowerPoint</vt:lpstr>
      <vt:lpstr>Презентация PowerPoint</vt:lpstr>
      <vt:lpstr>КУЛЬТУРА</vt:lpstr>
      <vt:lpstr>КУЛЬТУРА</vt:lpstr>
      <vt:lpstr>Презентация PowerPoint</vt:lpstr>
      <vt:lpstr>Долгомостье – 2013  </vt:lpstr>
      <vt:lpstr>Долгомостье – 2013  Выставка сельских подворий</vt:lpstr>
      <vt:lpstr>За 2013 год Починковский историко-краеведческий музей посетило 1508 человек, проведено 94 экскурсий и музейных уроков</vt:lpstr>
      <vt:lpstr>Презентация PowerPoint</vt:lpstr>
      <vt:lpstr>За 2013 год проведено:  - 24 заседания Межведомственной комиссии по налоговой политике;  - 24 заседания Административной комиссии;  - 22 заседания по делам несовершеннолетних и защите их прав;  - 4 заседания Антинаркотическиой комиссии;  - 4 заседания Антикоррупционной комиссии, -5 заседаний Антитеррористической комиссии.  </vt:lpstr>
      <vt:lpstr>Презентация PowerPoint</vt:lpstr>
      <vt:lpstr>Презентация PowerPoint</vt:lpstr>
      <vt:lpstr>Презентация PowerPoint</vt:lpstr>
      <vt:lpstr>ОБЩЕСТВЕННЫЕ  МЕРОПРИЯТИЯ</vt:lpstr>
      <vt:lpstr>Презентация PowerPoint</vt:lpstr>
      <vt:lpstr>ОБЩЕСТВЕННЫЕ  МЕРОПРИЯТИЯ</vt:lpstr>
      <vt:lpstr>Презентация PowerPoint</vt:lpstr>
      <vt:lpstr>Презентация PowerPoint</vt:lpstr>
      <vt:lpstr>Презентация PowerPoint</vt:lpstr>
      <vt:lpstr>На награждении лучших работников органов местного самоуправления</vt:lpstr>
      <vt:lpstr>Презентация PowerPoint</vt:lpstr>
      <vt:lpstr>МОЛОДЕЖНАЯ ПОЛИТИКА</vt:lpstr>
      <vt:lpstr>МОЛОДЕЖНАЯ ПОЛИТИКА</vt:lpstr>
      <vt:lpstr>МОЛОДЕЖНАЯ ПОЛИТИКА</vt:lpstr>
      <vt:lpstr>Молодежная политика    ВАХТА ПАМЯТИ</vt:lpstr>
      <vt:lpstr>Презентация PowerPoint</vt:lpstr>
      <vt:lpstr>МОЛОДЕЖНАЯ ПОЛИТИКА</vt:lpstr>
      <vt:lpstr>ФИЗКУЛЬТУРА И СПОРТ</vt:lpstr>
      <vt:lpstr>ФИЗКУЛЬТУРА И СПОРТ</vt:lpstr>
      <vt:lpstr>ФИЗКУЛЬТУРА И СПОРТ</vt:lpstr>
      <vt:lpstr>ФИЗКУЛЬТУРА И 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 граждан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«Починковский район»  Смоленской области</dc:title>
  <dc:creator>Романенко</dc:creator>
  <cp:lastModifiedBy>Романенко</cp:lastModifiedBy>
  <cp:revision>212</cp:revision>
  <cp:lastPrinted>2013-04-19T07:42:47Z</cp:lastPrinted>
  <dcterms:created xsi:type="dcterms:W3CDTF">2012-04-07T06:12:50Z</dcterms:created>
  <dcterms:modified xsi:type="dcterms:W3CDTF">2014-04-21T11:29:11Z</dcterms:modified>
</cp:coreProperties>
</file>