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6" r:id="rId3"/>
    <p:sldId id="317" r:id="rId4"/>
    <p:sldId id="318" r:id="rId5"/>
    <p:sldId id="305" r:id="rId6"/>
    <p:sldId id="303" r:id="rId7"/>
    <p:sldId id="307" r:id="rId8"/>
    <p:sldId id="279" r:id="rId9"/>
    <p:sldId id="309" r:id="rId10"/>
    <p:sldId id="310" r:id="rId11"/>
    <p:sldId id="311" r:id="rId12"/>
    <p:sldId id="312" r:id="rId13"/>
    <p:sldId id="313" r:id="rId14"/>
    <p:sldId id="314" r:id="rId15"/>
    <p:sldId id="294" r:id="rId16"/>
    <p:sldId id="319" r:id="rId17"/>
  </p:sldIdLst>
  <p:sldSz cx="9144000" cy="6858000" type="screen4x3"/>
  <p:notesSz cx="6761163" cy="99425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78ADCD"/>
    <a:srgbClr val="35759D"/>
    <a:srgbClr val="35B19D"/>
    <a:srgbClr val="0000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28" autoAdjust="0"/>
  </p:normalViewPr>
  <p:slideViewPr>
    <p:cSldViewPr>
      <p:cViewPr>
        <p:scale>
          <a:sx n="100" d="100"/>
          <a:sy n="100" d="100"/>
        </p:scale>
        <p:origin x="-3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онлайн голосования по выбору общественной территории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Площадь города</c:v>
                </c:pt>
                <c:pt idx="1">
                  <c:v>Пеш. зона по ул. Твардовской</c:v>
                </c:pt>
                <c:pt idx="2">
                  <c:v>Пеш. зона по ул. Советской</c:v>
                </c:pt>
                <c:pt idx="3">
                  <c:v>Парк культуры и отдыха</c:v>
                </c:pt>
                <c:pt idx="4">
                  <c:v>Сквер возле Аллеи героев</c:v>
                </c:pt>
                <c:pt idx="5">
                  <c:v>Сквер по пер. Октябрьский</c:v>
                </c:pt>
                <c:pt idx="6">
                  <c:v>Сквер по ул. Юбилейной</c:v>
                </c:pt>
                <c:pt idx="7">
                  <c:v>Сквер возле МКД №1 в 1-м мк. р-не</c:v>
                </c:pt>
                <c:pt idx="8">
                  <c:v>Сквер по ул. Садовой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47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429135014585674"/>
          <c:y val="0.19077759634894367"/>
          <c:w val="0.42622547067432615"/>
          <c:h val="0.75281036025236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9ECDF3-25B6-4818-9793-CB8B2A275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6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58049-F323-4435-BB86-D925464B5EC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459A9-7600-4588-8190-06D80B7A8891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2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8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9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4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4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226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62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7344816" cy="396044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ДИЗАЙН-ПРОЕКТ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благоустройства общественной территории в г. Починке </a:t>
            </a:r>
            <a:b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«Парк культуры и отдыха»</a:t>
            </a:r>
            <a:r>
              <a:rPr lang="ru-RU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2019 году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504" cy="11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180591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скейт</a:t>
            </a:r>
            <a:r>
              <a:rPr lang="ru-RU" i="1" dirty="0" smtClean="0"/>
              <a:t> парк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9064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у</a:t>
            </a:r>
            <a:r>
              <a:rPr lang="ru-RU" i="1" dirty="0" smtClean="0"/>
              <a:t>личные тренажёры</a:t>
            </a:r>
            <a:endParaRPr lang="ru-RU" i="1" dirty="0"/>
          </a:p>
        </p:txBody>
      </p:sp>
      <p:pic>
        <p:nvPicPr>
          <p:cNvPr id="9218" name="Picture 2" descr="C:\Users\Noskov_SA\Desktop\скейт пар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09017"/>
            <a:ext cx="4529490" cy="27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oskov_SA\Desktop\уличные тренажёр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6510"/>
            <a:ext cx="4345236" cy="27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18059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освещение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90643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скамейки</a:t>
            </a:r>
            <a:endParaRPr lang="ru-RU" i="1" dirty="0"/>
          </a:p>
        </p:txBody>
      </p:sp>
      <p:pic>
        <p:nvPicPr>
          <p:cNvPr id="10242" name="Picture 2" descr="C:\Users\Noskov_SA\Desktop\освещ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9" y="1124744"/>
            <a:ext cx="4656678" cy="25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Noskov_SA\Desktop\скамей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74" y="3861048"/>
            <a:ext cx="4000450" cy="24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18059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урны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9064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Качели для взрослых</a:t>
            </a:r>
            <a:endParaRPr lang="ru-RU" i="1" dirty="0"/>
          </a:p>
        </p:txBody>
      </p:sp>
      <p:pic>
        <p:nvPicPr>
          <p:cNvPr id="11266" name="Picture 2" descr="C:\Users\Noskov_SA\Desktop\ур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29523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oskov_SA\Desktop\качел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3" y="3745943"/>
            <a:ext cx="3710187" cy="27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2291" name="Picture 3" descr="C:\Users\Noskov_SA\Desktop\сце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522219" cy="26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466030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сцена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1041" y="19168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wifi</a:t>
            </a:r>
            <a:r>
              <a:rPr lang="en-US" i="1" dirty="0"/>
              <a:t>-</a:t>
            </a:r>
            <a:r>
              <a:rPr lang="ru-RU" i="1" dirty="0"/>
              <a:t>доступ</a:t>
            </a:r>
          </a:p>
        </p:txBody>
      </p:sp>
      <p:pic>
        <p:nvPicPr>
          <p:cNvPr id="12292" name="Picture 4" descr="C:\Users\Noskov_SA\Desktop\wifi-досту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53" y="985751"/>
            <a:ext cx="3713989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3314" name="Picture 2" descr="C:\Users\Noskov_SA\Desktop\озел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456384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3" y="4149080"/>
            <a:ext cx="42224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Noskov_SA\Desktop\посад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1"/>
            <a:ext cx="62389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584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6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116632"/>
            <a:ext cx="7272808" cy="7521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Текстовое </a:t>
            </a:r>
            <a:r>
              <a:rPr lang="ru-RU" sz="2000" dirty="0">
                <a:solidFill>
                  <a:srgbClr val="0000FF"/>
                </a:solidFill>
              </a:rPr>
              <a:t>описание мероприятий по </a:t>
            </a:r>
            <a:r>
              <a:rPr lang="ru-RU" sz="2000" dirty="0" smtClean="0">
                <a:solidFill>
                  <a:srgbClr val="0000FF"/>
                </a:solidFill>
              </a:rPr>
              <a:t>благоустройству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 «Парка культуры и отдыха» города Починка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66478" y="692696"/>
            <a:ext cx="7486278" cy="597666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Сметная стоимость ремонта общественной территории составляет - 9718622 руб.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В 2019 году реализовать Первый этап  на сумму 4.413.476 руб.       а именно:</a:t>
            </a:r>
          </a:p>
          <a:p>
            <a:pPr>
              <a:buAutoNum type="arabicPeriod"/>
            </a:pPr>
            <a:r>
              <a:rPr lang="ru-RU" sz="1800" dirty="0" smtClean="0">
                <a:solidFill>
                  <a:srgbClr val="0000FF"/>
                </a:solidFill>
              </a:rPr>
              <a:t>Устройство брусчатки – 1855 м2- 3.048.373 руб.</a:t>
            </a:r>
          </a:p>
          <a:p>
            <a:pPr>
              <a:buAutoNum type="arabicPeriod"/>
            </a:pPr>
            <a:r>
              <a:rPr lang="ru-RU" sz="1800" dirty="0" smtClean="0">
                <a:solidFill>
                  <a:srgbClr val="0000FF"/>
                </a:solidFill>
              </a:rPr>
              <a:t>Устройство въезда в парк – 840 м2 – 1.199.894 руб.</a:t>
            </a:r>
          </a:p>
          <a:p>
            <a:pPr>
              <a:buFontTx/>
              <a:buAutoNum type="arabicPeriod"/>
            </a:pPr>
            <a:r>
              <a:rPr lang="ru-RU" sz="1800" dirty="0" smtClean="0">
                <a:solidFill>
                  <a:srgbClr val="0000FF"/>
                </a:solidFill>
              </a:rPr>
              <a:t>Монтаж </a:t>
            </a:r>
            <a:r>
              <a:rPr lang="ru-RU" sz="1800" dirty="0">
                <a:solidFill>
                  <a:srgbClr val="0000FF"/>
                </a:solidFill>
              </a:rPr>
              <a:t>и </a:t>
            </a:r>
            <a:r>
              <a:rPr lang="ru-RU" sz="1800" dirty="0" smtClean="0">
                <a:solidFill>
                  <a:srgbClr val="0000FF"/>
                </a:solidFill>
              </a:rPr>
              <a:t>разводка проводки для установки </a:t>
            </a:r>
            <a:r>
              <a:rPr lang="ru-RU" sz="1800" dirty="0">
                <a:solidFill>
                  <a:srgbClr val="0000FF"/>
                </a:solidFill>
              </a:rPr>
              <a:t>46-ти </a:t>
            </a:r>
            <a:r>
              <a:rPr lang="ru-RU" sz="1800" dirty="0" smtClean="0">
                <a:solidFill>
                  <a:srgbClr val="0000FF"/>
                </a:solidFill>
              </a:rPr>
              <a:t>светильников </a:t>
            </a:r>
            <a:r>
              <a:rPr lang="ru-RU" sz="1800" dirty="0">
                <a:solidFill>
                  <a:srgbClr val="0000FF"/>
                </a:solidFill>
              </a:rPr>
              <a:t>УО-  </a:t>
            </a:r>
            <a:r>
              <a:rPr lang="ru-RU" sz="1800" dirty="0" smtClean="0">
                <a:solidFill>
                  <a:srgbClr val="0000FF"/>
                </a:solidFill>
              </a:rPr>
              <a:t>165.209 руб. (без стоек и светильников)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В 2020-2021 году реализовать Второй этап на сумму 5.305.146 руб. а именно:</a:t>
            </a:r>
            <a:endParaRPr lang="ru-RU" sz="1800" dirty="0">
              <a:solidFill>
                <a:srgbClr val="0000FF"/>
              </a:solidFill>
            </a:endParaRPr>
          </a:p>
          <a:p>
            <a:pPr>
              <a:buAutoNum type="arabicPeriod"/>
            </a:pPr>
            <a:r>
              <a:rPr lang="ru-RU" sz="1800" dirty="0" smtClean="0">
                <a:solidFill>
                  <a:srgbClr val="0000FF"/>
                </a:solidFill>
              </a:rPr>
              <a:t>Озеленение – 718.416 руб.</a:t>
            </a:r>
          </a:p>
          <a:p>
            <a:pPr>
              <a:buAutoNum type="arabicPeriod"/>
            </a:pPr>
            <a:r>
              <a:rPr lang="ru-RU" sz="1800" dirty="0" smtClean="0">
                <a:solidFill>
                  <a:srgbClr val="0000FF"/>
                </a:solidFill>
              </a:rPr>
              <a:t>Скамья </a:t>
            </a:r>
            <a:r>
              <a:rPr lang="ru-RU" sz="1800" dirty="0">
                <a:solidFill>
                  <a:srgbClr val="0000FF"/>
                </a:solidFill>
              </a:rPr>
              <a:t>со спинкой с установкой  – </a:t>
            </a:r>
            <a:r>
              <a:rPr lang="ru-RU" sz="1800" dirty="0" smtClean="0">
                <a:solidFill>
                  <a:srgbClr val="0000FF"/>
                </a:solidFill>
              </a:rPr>
              <a:t>25 </a:t>
            </a:r>
            <a:r>
              <a:rPr lang="ru-RU" sz="1800" dirty="0">
                <a:solidFill>
                  <a:srgbClr val="0000FF"/>
                </a:solidFill>
              </a:rPr>
              <a:t>шт. </a:t>
            </a:r>
            <a:r>
              <a:rPr lang="ru-RU" sz="1800" dirty="0" smtClean="0">
                <a:solidFill>
                  <a:srgbClr val="0000FF"/>
                </a:solidFill>
              </a:rPr>
              <a:t>– 160.081 руб.</a:t>
            </a:r>
          </a:p>
          <a:p>
            <a:pPr>
              <a:buAutoNum type="arabicPeriod"/>
            </a:pPr>
            <a:r>
              <a:rPr lang="ru-RU" sz="1800" dirty="0">
                <a:solidFill>
                  <a:srgbClr val="0000FF"/>
                </a:solidFill>
              </a:rPr>
              <a:t>Урна уличная с установкой – </a:t>
            </a:r>
            <a:r>
              <a:rPr lang="ru-RU" sz="1800" dirty="0" smtClean="0">
                <a:solidFill>
                  <a:srgbClr val="0000FF"/>
                </a:solidFill>
              </a:rPr>
              <a:t>35 </a:t>
            </a:r>
            <a:r>
              <a:rPr lang="ru-RU" sz="1800" dirty="0">
                <a:solidFill>
                  <a:srgbClr val="0000FF"/>
                </a:solidFill>
              </a:rPr>
              <a:t>шт. </a:t>
            </a:r>
            <a:r>
              <a:rPr lang="ru-RU" sz="1800" dirty="0" smtClean="0">
                <a:solidFill>
                  <a:srgbClr val="0000FF"/>
                </a:solidFill>
              </a:rPr>
              <a:t>-88.548 руб.</a:t>
            </a:r>
          </a:p>
          <a:p>
            <a:pPr>
              <a:buAutoNum type="arabicPeriod"/>
            </a:pPr>
            <a:r>
              <a:rPr lang="ru-RU" sz="1800" dirty="0" smtClean="0">
                <a:solidFill>
                  <a:srgbClr val="0000FF"/>
                </a:solidFill>
              </a:rPr>
              <a:t>Монтаж </a:t>
            </a:r>
            <a:r>
              <a:rPr lang="ru-RU" sz="1800" dirty="0">
                <a:solidFill>
                  <a:srgbClr val="0000FF"/>
                </a:solidFill>
              </a:rPr>
              <a:t>и </a:t>
            </a:r>
            <a:r>
              <a:rPr lang="ru-RU" sz="1800" dirty="0" smtClean="0">
                <a:solidFill>
                  <a:srgbClr val="0000FF"/>
                </a:solidFill>
              </a:rPr>
              <a:t>установка детского городка –  5 эл.-122.329 руб.</a:t>
            </a:r>
          </a:p>
          <a:p>
            <a:pPr>
              <a:buAutoNum type="arabicPeriod"/>
            </a:pPr>
            <a:r>
              <a:rPr lang="ru-RU" sz="1800" dirty="0">
                <a:solidFill>
                  <a:srgbClr val="0000FF"/>
                </a:solidFill>
              </a:rPr>
              <a:t>Монтаж и </a:t>
            </a:r>
            <a:r>
              <a:rPr lang="ru-RU" sz="1800" dirty="0" smtClean="0">
                <a:solidFill>
                  <a:srgbClr val="0000FF"/>
                </a:solidFill>
              </a:rPr>
              <a:t>установка </a:t>
            </a:r>
            <a:r>
              <a:rPr lang="ru-RU" sz="1800" dirty="0" err="1" smtClean="0">
                <a:solidFill>
                  <a:srgbClr val="0000FF"/>
                </a:solidFill>
              </a:rPr>
              <a:t>скейт</a:t>
            </a:r>
            <a:r>
              <a:rPr lang="ru-RU" sz="1800" dirty="0" smtClean="0">
                <a:solidFill>
                  <a:srgbClr val="0000FF"/>
                </a:solidFill>
              </a:rPr>
              <a:t> парка – 698.498 руб.</a:t>
            </a:r>
          </a:p>
          <a:p>
            <a:pPr>
              <a:buAutoNum type="arabicPeriod"/>
            </a:pPr>
            <a:r>
              <a:rPr lang="ru-RU" sz="1800" dirty="0">
                <a:solidFill>
                  <a:srgbClr val="0000FF"/>
                </a:solidFill>
              </a:rPr>
              <a:t>Монтаж и </a:t>
            </a:r>
            <a:r>
              <a:rPr lang="ru-RU" sz="1800" dirty="0" smtClean="0">
                <a:solidFill>
                  <a:srgbClr val="0000FF"/>
                </a:solidFill>
              </a:rPr>
              <a:t>установка уличных тренажёров –  127.926 руб.</a:t>
            </a:r>
          </a:p>
          <a:p>
            <a:pPr>
              <a:buAutoNum type="arabicPeriod"/>
            </a:pPr>
            <a:r>
              <a:rPr lang="ru-RU" sz="1800" dirty="0">
                <a:solidFill>
                  <a:srgbClr val="0000FF"/>
                </a:solidFill>
              </a:rPr>
              <a:t>Монтаж и </a:t>
            </a:r>
            <a:r>
              <a:rPr lang="ru-RU" sz="1800" dirty="0" smtClean="0">
                <a:solidFill>
                  <a:srgbClr val="0000FF"/>
                </a:solidFill>
              </a:rPr>
              <a:t>установка качели для взрослых – 1 шт. – 20.444 руб.</a:t>
            </a:r>
          </a:p>
          <a:p>
            <a:pPr>
              <a:buFontTx/>
              <a:buAutoNum type="arabicPeriod"/>
            </a:pPr>
            <a:r>
              <a:rPr lang="ru-RU" sz="1800" dirty="0">
                <a:solidFill>
                  <a:srgbClr val="0000FF"/>
                </a:solidFill>
              </a:rPr>
              <a:t>Устройство бетонных дорожек – 1392 м2 – </a:t>
            </a:r>
            <a:r>
              <a:rPr lang="ru-RU" sz="1800" dirty="0" smtClean="0">
                <a:solidFill>
                  <a:srgbClr val="0000FF"/>
                </a:solidFill>
              </a:rPr>
              <a:t>2.758.942 </a:t>
            </a:r>
            <a:r>
              <a:rPr lang="ru-RU" sz="1800" dirty="0">
                <a:solidFill>
                  <a:srgbClr val="0000FF"/>
                </a:solidFill>
              </a:rPr>
              <a:t>руб</a:t>
            </a: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AutoNum type="arabicPeriod"/>
            </a:pPr>
            <a:r>
              <a:rPr lang="ru-RU" sz="1800" dirty="0" err="1" smtClean="0">
                <a:solidFill>
                  <a:srgbClr val="0000FF"/>
                </a:solidFill>
              </a:rPr>
              <a:t>Устр</a:t>
            </a:r>
            <a:r>
              <a:rPr lang="ru-RU" sz="1800" dirty="0" smtClean="0">
                <a:solidFill>
                  <a:srgbClr val="0000FF"/>
                </a:solidFill>
              </a:rPr>
              <a:t>-во </a:t>
            </a:r>
            <a:r>
              <a:rPr lang="ru-RU" sz="1800" dirty="0">
                <a:solidFill>
                  <a:srgbClr val="0000FF"/>
                </a:solidFill>
              </a:rPr>
              <a:t>асфальта </a:t>
            </a:r>
            <a:r>
              <a:rPr lang="ru-RU" sz="1800" dirty="0" smtClean="0">
                <a:solidFill>
                  <a:srgbClr val="0000FF"/>
                </a:solidFill>
              </a:rPr>
              <a:t>под </a:t>
            </a:r>
            <a:r>
              <a:rPr lang="ru-RU" sz="1800" dirty="0" err="1" smtClean="0">
                <a:solidFill>
                  <a:srgbClr val="0000FF"/>
                </a:solidFill>
              </a:rPr>
              <a:t>скейт</a:t>
            </a:r>
            <a:r>
              <a:rPr lang="ru-RU" sz="1800" dirty="0" smtClean="0">
                <a:solidFill>
                  <a:srgbClr val="0000FF"/>
                </a:solidFill>
              </a:rPr>
              <a:t> парк и трен.–  </a:t>
            </a:r>
            <a:r>
              <a:rPr lang="ru-RU" sz="1800" dirty="0">
                <a:solidFill>
                  <a:srgbClr val="0000FF"/>
                </a:solidFill>
              </a:rPr>
              <a:t>475 м2  - </a:t>
            </a:r>
            <a:r>
              <a:rPr lang="ru-RU" sz="1800" dirty="0" smtClean="0">
                <a:solidFill>
                  <a:srgbClr val="0000FF"/>
                </a:solidFill>
              </a:rPr>
              <a:t>609.962 </a:t>
            </a:r>
            <a:r>
              <a:rPr lang="ru-RU" sz="1800" dirty="0">
                <a:solidFill>
                  <a:srgbClr val="0000FF"/>
                </a:solidFill>
              </a:rPr>
              <a:t>руб.</a:t>
            </a:r>
          </a:p>
          <a:p>
            <a:pPr marL="0" indent="0">
              <a:buNone/>
            </a:pPr>
            <a:endParaRPr lang="ru-RU" sz="1800" dirty="0">
              <a:solidFill>
                <a:srgbClr val="0000FF"/>
              </a:solidFill>
            </a:endParaRPr>
          </a:p>
          <a:p>
            <a:pPr>
              <a:buAutoNum type="arabicPeriod"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796" y="260648"/>
            <a:ext cx="7272808" cy="7521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Схема планировки территории и расстановки объектов благоустройства </a:t>
            </a:r>
            <a:r>
              <a:rPr lang="ru-RU" sz="2000" dirty="0" smtClean="0">
                <a:solidFill>
                  <a:srgbClr val="0000FF"/>
                </a:solidFill>
              </a:rPr>
              <a:t>Парка культуры и отдыха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2260600" y="1778000"/>
            <a:ext cx="4616450" cy="1231900"/>
          </a:xfrm>
          <a:custGeom>
            <a:avLst/>
            <a:gdLst>
              <a:gd name="connsiteX0" fmla="*/ 0 w 4616450"/>
              <a:gd name="connsiteY0" fmla="*/ 1212850 h 1231900"/>
              <a:gd name="connsiteX1" fmla="*/ 1809750 w 4616450"/>
              <a:gd name="connsiteY1" fmla="*/ 1231900 h 1231900"/>
              <a:gd name="connsiteX2" fmla="*/ 1987550 w 4616450"/>
              <a:gd name="connsiteY2" fmla="*/ 1174750 h 1231900"/>
              <a:gd name="connsiteX3" fmla="*/ 3714750 w 4616450"/>
              <a:gd name="connsiteY3" fmla="*/ 1187450 h 1231900"/>
              <a:gd name="connsiteX4" fmla="*/ 3708400 w 4616450"/>
              <a:gd name="connsiteY4" fmla="*/ 1016000 h 1231900"/>
              <a:gd name="connsiteX5" fmla="*/ 3486150 w 4616450"/>
              <a:gd name="connsiteY5" fmla="*/ 1016000 h 1231900"/>
              <a:gd name="connsiteX6" fmla="*/ 3492500 w 4616450"/>
              <a:gd name="connsiteY6" fmla="*/ 908050 h 1231900"/>
              <a:gd name="connsiteX7" fmla="*/ 3479800 w 4616450"/>
              <a:gd name="connsiteY7" fmla="*/ 279400 h 1231900"/>
              <a:gd name="connsiteX8" fmla="*/ 4267200 w 4616450"/>
              <a:gd name="connsiteY8" fmla="*/ 279400 h 1231900"/>
              <a:gd name="connsiteX9" fmla="*/ 4279900 w 4616450"/>
              <a:gd name="connsiteY9" fmla="*/ 1054100 h 1231900"/>
              <a:gd name="connsiteX10" fmla="*/ 4051300 w 4616450"/>
              <a:gd name="connsiteY10" fmla="*/ 1047750 h 1231900"/>
              <a:gd name="connsiteX11" fmla="*/ 4051300 w 4616450"/>
              <a:gd name="connsiteY11" fmla="*/ 1200150 h 1231900"/>
              <a:gd name="connsiteX12" fmla="*/ 4616450 w 4616450"/>
              <a:gd name="connsiteY12" fmla="*/ 1187450 h 1231900"/>
              <a:gd name="connsiteX13" fmla="*/ 4362450 w 4616450"/>
              <a:gd name="connsiteY13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16450" h="1231900">
                <a:moveTo>
                  <a:pt x="0" y="1212850"/>
                </a:moveTo>
                <a:lnTo>
                  <a:pt x="1809750" y="1231900"/>
                </a:lnTo>
                <a:lnTo>
                  <a:pt x="1987550" y="1174750"/>
                </a:lnTo>
                <a:lnTo>
                  <a:pt x="3714750" y="1187450"/>
                </a:lnTo>
                <a:lnTo>
                  <a:pt x="3708400" y="1016000"/>
                </a:lnTo>
                <a:lnTo>
                  <a:pt x="3486150" y="1016000"/>
                </a:lnTo>
                <a:lnTo>
                  <a:pt x="3492500" y="908050"/>
                </a:lnTo>
                <a:lnTo>
                  <a:pt x="3479800" y="279400"/>
                </a:lnTo>
                <a:lnTo>
                  <a:pt x="4267200" y="279400"/>
                </a:lnTo>
                <a:lnTo>
                  <a:pt x="4279900" y="1054100"/>
                </a:lnTo>
                <a:lnTo>
                  <a:pt x="4051300" y="1047750"/>
                </a:lnTo>
                <a:lnTo>
                  <a:pt x="4051300" y="1200150"/>
                </a:lnTo>
                <a:lnTo>
                  <a:pt x="4616450" y="1187450"/>
                </a:lnTo>
                <a:lnTo>
                  <a:pt x="4362450" y="0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91" y="687387"/>
            <a:ext cx="673735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олилиния 22"/>
          <p:cNvSpPr/>
          <p:nvPr/>
        </p:nvSpPr>
        <p:spPr bwMode="auto">
          <a:xfrm>
            <a:off x="1392366" y="1329718"/>
            <a:ext cx="6515100" cy="4905375"/>
          </a:xfrm>
          <a:custGeom>
            <a:avLst/>
            <a:gdLst>
              <a:gd name="connsiteX0" fmla="*/ 0 w 6515100"/>
              <a:gd name="connsiteY0" fmla="*/ 2276475 h 4905375"/>
              <a:gd name="connsiteX1" fmla="*/ 1524000 w 6515100"/>
              <a:gd name="connsiteY1" fmla="*/ 1819275 h 4905375"/>
              <a:gd name="connsiteX2" fmla="*/ 2943225 w 6515100"/>
              <a:gd name="connsiteY2" fmla="*/ 1581150 h 4905375"/>
              <a:gd name="connsiteX3" fmla="*/ 3057525 w 6515100"/>
              <a:gd name="connsiteY3" fmla="*/ 1552575 h 4905375"/>
              <a:gd name="connsiteX4" fmla="*/ 3819525 w 6515100"/>
              <a:gd name="connsiteY4" fmla="*/ 1714500 h 4905375"/>
              <a:gd name="connsiteX5" fmla="*/ 4114800 w 6515100"/>
              <a:gd name="connsiteY5" fmla="*/ 1771650 h 4905375"/>
              <a:gd name="connsiteX6" fmla="*/ 5391150 w 6515100"/>
              <a:gd name="connsiteY6" fmla="*/ 0 h 4905375"/>
              <a:gd name="connsiteX7" fmla="*/ 5743575 w 6515100"/>
              <a:gd name="connsiteY7" fmla="*/ 209550 h 4905375"/>
              <a:gd name="connsiteX8" fmla="*/ 4457700 w 6515100"/>
              <a:gd name="connsiteY8" fmla="*/ 1943100 h 4905375"/>
              <a:gd name="connsiteX9" fmla="*/ 4848225 w 6515100"/>
              <a:gd name="connsiteY9" fmla="*/ 2476500 h 4905375"/>
              <a:gd name="connsiteX10" fmla="*/ 5619750 w 6515100"/>
              <a:gd name="connsiteY10" fmla="*/ 1762125 h 4905375"/>
              <a:gd name="connsiteX11" fmla="*/ 6162675 w 6515100"/>
              <a:gd name="connsiteY11" fmla="*/ 1057275 h 4905375"/>
              <a:gd name="connsiteX12" fmla="*/ 6515100 w 6515100"/>
              <a:gd name="connsiteY12" fmla="*/ 1371600 h 4905375"/>
              <a:gd name="connsiteX13" fmla="*/ 5743575 w 6515100"/>
              <a:gd name="connsiteY13" fmla="*/ 2057400 h 4905375"/>
              <a:gd name="connsiteX14" fmla="*/ 5715000 w 6515100"/>
              <a:gd name="connsiteY14" fmla="*/ 2019300 h 4905375"/>
              <a:gd name="connsiteX15" fmla="*/ 5010150 w 6515100"/>
              <a:gd name="connsiteY15" fmla="*/ 2505075 h 4905375"/>
              <a:gd name="connsiteX16" fmla="*/ 5029200 w 6515100"/>
              <a:gd name="connsiteY16" fmla="*/ 2705100 h 4905375"/>
              <a:gd name="connsiteX17" fmla="*/ 4848225 w 6515100"/>
              <a:gd name="connsiteY17" fmla="*/ 2790825 h 4905375"/>
              <a:gd name="connsiteX18" fmla="*/ 5076825 w 6515100"/>
              <a:gd name="connsiteY18" fmla="*/ 3124200 h 4905375"/>
              <a:gd name="connsiteX19" fmla="*/ 4867275 w 6515100"/>
              <a:gd name="connsiteY19" fmla="*/ 3248025 h 4905375"/>
              <a:gd name="connsiteX20" fmla="*/ 4505325 w 6515100"/>
              <a:gd name="connsiteY20" fmla="*/ 2714625 h 4905375"/>
              <a:gd name="connsiteX21" fmla="*/ 3590925 w 6515100"/>
              <a:gd name="connsiteY21" fmla="*/ 3343275 h 4905375"/>
              <a:gd name="connsiteX22" fmla="*/ 3962400 w 6515100"/>
              <a:gd name="connsiteY22" fmla="*/ 3867150 h 4905375"/>
              <a:gd name="connsiteX23" fmla="*/ 1838325 w 6515100"/>
              <a:gd name="connsiteY23" fmla="*/ 4543425 h 4905375"/>
              <a:gd name="connsiteX24" fmla="*/ 1990725 w 6515100"/>
              <a:gd name="connsiteY24" fmla="*/ 4905375 h 4905375"/>
              <a:gd name="connsiteX25" fmla="*/ 419100 w 6515100"/>
              <a:gd name="connsiteY25" fmla="*/ 4905375 h 4905375"/>
              <a:gd name="connsiteX26" fmla="*/ 0 w 6515100"/>
              <a:gd name="connsiteY26" fmla="*/ 2276475 h 490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15100" h="4905375">
                <a:moveTo>
                  <a:pt x="0" y="2276475"/>
                </a:moveTo>
                <a:lnTo>
                  <a:pt x="1524000" y="1819275"/>
                </a:lnTo>
                <a:lnTo>
                  <a:pt x="2943225" y="1581150"/>
                </a:lnTo>
                <a:lnTo>
                  <a:pt x="3057525" y="1552575"/>
                </a:lnTo>
                <a:lnTo>
                  <a:pt x="3819525" y="1714500"/>
                </a:lnTo>
                <a:lnTo>
                  <a:pt x="4114800" y="1771650"/>
                </a:lnTo>
                <a:lnTo>
                  <a:pt x="5391150" y="0"/>
                </a:lnTo>
                <a:lnTo>
                  <a:pt x="5743575" y="209550"/>
                </a:lnTo>
                <a:lnTo>
                  <a:pt x="4457700" y="1943100"/>
                </a:lnTo>
                <a:lnTo>
                  <a:pt x="4848225" y="2476500"/>
                </a:lnTo>
                <a:lnTo>
                  <a:pt x="5619750" y="1762125"/>
                </a:lnTo>
                <a:lnTo>
                  <a:pt x="6162675" y="1057275"/>
                </a:lnTo>
                <a:lnTo>
                  <a:pt x="6515100" y="1371600"/>
                </a:lnTo>
                <a:lnTo>
                  <a:pt x="5743575" y="2057400"/>
                </a:lnTo>
                <a:lnTo>
                  <a:pt x="5715000" y="2019300"/>
                </a:lnTo>
                <a:lnTo>
                  <a:pt x="5010150" y="2505075"/>
                </a:lnTo>
                <a:lnTo>
                  <a:pt x="5029200" y="2705100"/>
                </a:lnTo>
                <a:lnTo>
                  <a:pt x="4848225" y="2790825"/>
                </a:lnTo>
                <a:lnTo>
                  <a:pt x="5076825" y="3124200"/>
                </a:lnTo>
                <a:lnTo>
                  <a:pt x="4867275" y="3248025"/>
                </a:lnTo>
                <a:lnTo>
                  <a:pt x="4505325" y="2714625"/>
                </a:lnTo>
                <a:lnTo>
                  <a:pt x="3590925" y="3343275"/>
                </a:lnTo>
                <a:lnTo>
                  <a:pt x="3962400" y="3867150"/>
                </a:lnTo>
                <a:lnTo>
                  <a:pt x="1838325" y="4543425"/>
                </a:lnTo>
                <a:lnTo>
                  <a:pt x="1990725" y="4905375"/>
                </a:lnTo>
                <a:lnTo>
                  <a:pt x="419100" y="4905375"/>
                </a:lnTo>
                <a:lnTo>
                  <a:pt x="0" y="227647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6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2292348" y="3189287"/>
            <a:ext cx="1247775" cy="771525"/>
          </a:xfrm>
          <a:custGeom>
            <a:avLst/>
            <a:gdLst>
              <a:gd name="connsiteX0" fmla="*/ 28575 w 1247775"/>
              <a:gd name="connsiteY0" fmla="*/ 0 h 771525"/>
              <a:gd name="connsiteX1" fmla="*/ 28575 w 1247775"/>
              <a:gd name="connsiteY1" fmla="*/ 0 h 771525"/>
              <a:gd name="connsiteX2" fmla="*/ 152400 w 1247775"/>
              <a:gd name="connsiteY2" fmla="*/ 38100 h 771525"/>
              <a:gd name="connsiteX3" fmla="*/ 238125 w 1247775"/>
              <a:gd name="connsiteY3" fmla="*/ 38100 h 771525"/>
              <a:gd name="connsiteX4" fmla="*/ 1228725 w 1247775"/>
              <a:gd name="connsiteY4" fmla="*/ 19050 h 771525"/>
              <a:gd name="connsiteX5" fmla="*/ 1247775 w 1247775"/>
              <a:gd name="connsiteY5" fmla="*/ 771525 h 771525"/>
              <a:gd name="connsiteX6" fmla="*/ 0 w 1247775"/>
              <a:gd name="connsiteY6" fmla="*/ 714375 h 771525"/>
              <a:gd name="connsiteX7" fmla="*/ 28575 w 12477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775" h="771525">
                <a:moveTo>
                  <a:pt x="28575" y="0"/>
                </a:moveTo>
                <a:lnTo>
                  <a:pt x="28575" y="0"/>
                </a:lnTo>
                <a:cubicBezTo>
                  <a:pt x="67258" y="14506"/>
                  <a:pt x="109611" y="35044"/>
                  <a:pt x="152400" y="38100"/>
                </a:cubicBezTo>
                <a:cubicBezTo>
                  <a:pt x="180902" y="40136"/>
                  <a:pt x="209550" y="38100"/>
                  <a:pt x="238125" y="38100"/>
                </a:cubicBezTo>
                <a:lnTo>
                  <a:pt x="1228725" y="19050"/>
                </a:lnTo>
                <a:lnTo>
                  <a:pt x="1247775" y="771525"/>
                </a:lnTo>
                <a:lnTo>
                  <a:pt x="0" y="714375"/>
                </a:lnTo>
                <a:lnTo>
                  <a:pt x="28575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5594834" y="1382957"/>
            <a:ext cx="1498600" cy="1835150"/>
          </a:xfrm>
          <a:custGeom>
            <a:avLst/>
            <a:gdLst>
              <a:gd name="connsiteX0" fmla="*/ 69850 w 1498600"/>
              <a:gd name="connsiteY0" fmla="*/ 1724025 h 1835150"/>
              <a:gd name="connsiteX1" fmla="*/ 0 w 1498600"/>
              <a:gd name="connsiteY1" fmla="*/ 1701800 h 1835150"/>
              <a:gd name="connsiteX2" fmla="*/ 1247775 w 1498600"/>
              <a:gd name="connsiteY2" fmla="*/ 0 h 1835150"/>
              <a:gd name="connsiteX3" fmla="*/ 1498600 w 1498600"/>
              <a:gd name="connsiteY3" fmla="*/ 149225 h 1835150"/>
              <a:gd name="connsiteX4" fmla="*/ 241300 w 1498600"/>
              <a:gd name="connsiteY4" fmla="*/ 1835150 h 1835150"/>
              <a:gd name="connsiteX5" fmla="*/ 69850 w 1498600"/>
              <a:gd name="connsiteY5" fmla="*/ 1724025 h 183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600" h="1835150">
                <a:moveTo>
                  <a:pt x="69850" y="1724025"/>
                </a:moveTo>
                <a:lnTo>
                  <a:pt x="0" y="1701800"/>
                </a:lnTo>
                <a:lnTo>
                  <a:pt x="1247775" y="0"/>
                </a:lnTo>
                <a:lnTo>
                  <a:pt x="1498600" y="149225"/>
                </a:lnTo>
                <a:lnTo>
                  <a:pt x="241300" y="1835150"/>
                </a:lnTo>
                <a:lnTo>
                  <a:pt x="69850" y="17240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 rot="10961002" flipV="1">
            <a:off x="5493287" y="4046753"/>
            <a:ext cx="7806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478" y="2935850"/>
            <a:ext cx="4705350" cy="1711145"/>
            <a:chOff x="1524478" y="2935850"/>
            <a:chExt cx="4705350" cy="1711145"/>
          </a:xfrm>
        </p:grpSpPr>
        <p:grpSp>
          <p:nvGrpSpPr>
            <p:cNvPr id="14366" name="Группа 14365"/>
            <p:cNvGrpSpPr/>
            <p:nvPr/>
          </p:nvGrpSpPr>
          <p:grpSpPr>
            <a:xfrm>
              <a:off x="1524478" y="2935850"/>
              <a:ext cx="4705350" cy="1555750"/>
              <a:chOff x="1524478" y="2935850"/>
              <a:chExt cx="4705350" cy="1555750"/>
            </a:xfrm>
          </p:grpSpPr>
          <p:sp>
            <p:nvSpPr>
              <p:cNvPr id="14345" name="Хорда 14344"/>
              <p:cNvSpPr/>
              <p:nvPr/>
            </p:nvSpPr>
            <p:spPr bwMode="auto">
              <a:xfrm rot="6411332">
                <a:off x="3859552" y="2980249"/>
                <a:ext cx="351397" cy="475715"/>
              </a:xfrm>
              <a:prstGeom prst="chord">
                <a:avLst>
                  <a:gd name="adj1" fmla="val 3565907"/>
                  <a:gd name="adj2" fmla="val 14683551"/>
                </a:avLst>
              </a:prstGeom>
              <a:pattFill prst="pct70">
                <a:fgClr>
                  <a:schemeClr val="tx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4365" name="Группа 14364"/>
              <p:cNvGrpSpPr/>
              <p:nvPr/>
            </p:nvGrpSpPr>
            <p:grpSpPr>
              <a:xfrm>
                <a:off x="1524478" y="2935850"/>
                <a:ext cx="4705350" cy="1555750"/>
                <a:chOff x="2171700" y="3308350"/>
                <a:chExt cx="4705350" cy="1555750"/>
              </a:xfrm>
            </p:grpSpPr>
            <p:grpSp>
              <p:nvGrpSpPr>
                <p:cNvPr id="14351" name="Группа 14350"/>
                <p:cNvGrpSpPr/>
                <p:nvPr/>
              </p:nvGrpSpPr>
              <p:grpSpPr>
                <a:xfrm>
                  <a:off x="2171700" y="3308350"/>
                  <a:ext cx="4705350" cy="1555750"/>
                  <a:chOff x="2171700" y="3308350"/>
                  <a:chExt cx="4705350" cy="1555750"/>
                </a:xfrm>
              </p:grpSpPr>
              <p:grpSp>
                <p:nvGrpSpPr>
                  <p:cNvPr id="14349" name="Группа 14348"/>
                  <p:cNvGrpSpPr/>
                  <p:nvPr/>
                </p:nvGrpSpPr>
                <p:grpSpPr>
                  <a:xfrm>
                    <a:off x="2171700" y="3308350"/>
                    <a:ext cx="4705350" cy="1555750"/>
                    <a:chOff x="2171700" y="3308350"/>
                    <a:chExt cx="4705350" cy="1555750"/>
                  </a:xfrm>
                </p:grpSpPr>
                <p:grpSp>
                  <p:nvGrpSpPr>
                    <p:cNvPr id="14347" name="Группа 14346"/>
                    <p:cNvGrpSpPr/>
                    <p:nvPr/>
                  </p:nvGrpSpPr>
                  <p:grpSpPr>
                    <a:xfrm>
                      <a:off x="2171700" y="3308350"/>
                      <a:ext cx="4705350" cy="1555750"/>
                      <a:chOff x="2171700" y="3308350"/>
                      <a:chExt cx="4705350" cy="1555750"/>
                    </a:xfrm>
                  </p:grpSpPr>
                  <p:grpSp>
                    <p:nvGrpSpPr>
                      <p:cNvPr id="14344" name="Группа 14343"/>
                      <p:cNvGrpSpPr/>
                      <p:nvPr/>
                    </p:nvGrpSpPr>
                    <p:grpSpPr>
                      <a:xfrm>
                        <a:off x="2171700" y="3308350"/>
                        <a:ext cx="4705350" cy="1555750"/>
                        <a:chOff x="2171700" y="3308350"/>
                        <a:chExt cx="4705350" cy="1555750"/>
                      </a:xfrm>
                    </p:grpSpPr>
                    <p:grpSp>
                      <p:nvGrpSpPr>
                        <p:cNvPr id="14342" name="Группа 14341"/>
                        <p:cNvGrpSpPr/>
                        <p:nvPr/>
                      </p:nvGrpSpPr>
                      <p:grpSpPr>
                        <a:xfrm>
                          <a:off x="2171700" y="3308350"/>
                          <a:ext cx="4705350" cy="1555750"/>
                          <a:chOff x="2171700" y="3308350"/>
                          <a:chExt cx="4705350" cy="1555750"/>
                        </a:xfrm>
                      </p:grpSpPr>
                      <p:grpSp>
                        <p:nvGrpSpPr>
                          <p:cNvPr id="14340" name="Группа 14339"/>
                          <p:cNvGrpSpPr/>
                          <p:nvPr/>
                        </p:nvGrpSpPr>
                        <p:grpSpPr>
                          <a:xfrm>
                            <a:off x="5026025" y="3308350"/>
                            <a:ext cx="1851025" cy="1200770"/>
                            <a:chOff x="5026025" y="3308350"/>
                            <a:chExt cx="1851025" cy="1200770"/>
                          </a:xfrm>
                        </p:grpSpPr>
                        <p:grpSp>
                          <p:nvGrpSpPr>
                            <p:cNvPr id="14337" name="Группа 14336"/>
                            <p:cNvGrpSpPr/>
                            <p:nvPr/>
                          </p:nvGrpSpPr>
                          <p:grpSpPr>
                            <a:xfrm>
                              <a:off x="5026025" y="3308350"/>
                              <a:ext cx="1851025" cy="1200770"/>
                              <a:chOff x="5026025" y="3308350"/>
                              <a:chExt cx="1851025" cy="1200770"/>
                            </a:xfrm>
                          </p:grpSpPr>
                          <p:sp>
                            <p:nvSpPr>
                              <p:cNvPr id="26" name="Полилиния 25"/>
                              <p:cNvSpPr/>
                              <p:nvPr/>
                            </p:nvSpPr>
                            <p:spPr bwMode="auto">
                              <a:xfrm>
                                <a:off x="6084168" y="3470275"/>
                                <a:ext cx="360040" cy="866775"/>
                              </a:xfrm>
                              <a:custGeom>
                                <a:avLst/>
                                <a:gdLst>
                                  <a:gd name="connsiteX0" fmla="*/ 266700 w 393700"/>
                                  <a:gd name="connsiteY0" fmla="*/ 0 h 866775"/>
                                  <a:gd name="connsiteX1" fmla="*/ 238125 w 393700"/>
                                  <a:gd name="connsiteY1" fmla="*/ 47625 h 866775"/>
                                  <a:gd name="connsiteX2" fmla="*/ 190500 w 393700"/>
                                  <a:gd name="connsiteY2" fmla="*/ 19050 h 866775"/>
                                  <a:gd name="connsiteX3" fmla="*/ 0 w 393700"/>
                                  <a:gd name="connsiteY3" fmla="*/ 866775 h 866775"/>
                                  <a:gd name="connsiteX4" fmla="*/ 250825 w 393700"/>
                                  <a:gd name="connsiteY4" fmla="*/ 860425 h 866775"/>
                                  <a:gd name="connsiteX5" fmla="*/ 393700 w 393700"/>
                                  <a:gd name="connsiteY5" fmla="*/ 130175 h 866775"/>
                                  <a:gd name="connsiteX6" fmla="*/ 346075 w 393700"/>
                                  <a:gd name="connsiteY6" fmla="*/ 98425 h 866775"/>
                                  <a:gd name="connsiteX7" fmla="*/ 371475 w 393700"/>
                                  <a:gd name="connsiteY7" fmla="*/ 63500 h 866775"/>
                                  <a:gd name="connsiteX8" fmla="*/ 266700 w 393700"/>
                                  <a:gd name="connsiteY8" fmla="*/ 0 h 86677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</a:cxnLst>
                                <a:rect l="l" t="t" r="r" b="b"/>
                                <a:pathLst>
                                  <a:path w="393700" h="866775">
                                    <a:moveTo>
                                      <a:pt x="266700" y="0"/>
                                    </a:moveTo>
                                    <a:lnTo>
                                      <a:pt x="238125" y="47625"/>
                                    </a:lnTo>
                                    <a:lnTo>
                                      <a:pt x="190500" y="19050"/>
                                    </a:lnTo>
                                    <a:lnTo>
                                      <a:pt x="0" y="866775"/>
                                    </a:lnTo>
                                    <a:lnTo>
                                      <a:pt x="250825" y="860425"/>
                                    </a:lnTo>
                                    <a:lnTo>
                                      <a:pt x="393700" y="130175"/>
                                    </a:lnTo>
                                    <a:lnTo>
                                      <a:pt x="346075" y="98425"/>
                                    </a:lnTo>
                                    <a:lnTo>
                                      <a:pt x="371475" y="63500"/>
                                    </a:lnTo>
                                    <a:lnTo>
                                      <a:pt x="26670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trellis">
                                <a:fgClr>
                                  <a:schemeClr val="bg2">
                                    <a:lumMod val="60000"/>
                                    <a:lumOff val="40000"/>
                                  </a:schemeClr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ffectLst/>
                              <a:extLst/>
                            </p:spPr>
                            <p:txBody>
                              <a:bodyPr vert="horz" wrap="non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ru-RU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" name="Полилиния 28"/>
                              <p:cNvSpPr/>
                              <p:nvPr/>
                            </p:nvSpPr>
                            <p:spPr bwMode="auto">
                              <a:xfrm>
                                <a:off x="6410325" y="3597398"/>
                                <a:ext cx="466725" cy="692150"/>
                              </a:xfrm>
                              <a:custGeom>
                                <a:avLst/>
                                <a:gdLst>
                                  <a:gd name="connsiteX0" fmla="*/ 0 w 466725"/>
                                  <a:gd name="connsiteY0" fmla="*/ 0 h 644525"/>
                                  <a:gd name="connsiteX1" fmla="*/ 76200 w 466725"/>
                                  <a:gd name="connsiteY1" fmla="*/ 57150 h 644525"/>
                                  <a:gd name="connsiteX2" fmla="*/ 466725 w 466725"/>
                                  <a:gd name="connsiteY2" fmla="*/ 590550 h 644525"/>
                                  <a:gd name="connsiteX3" fmla="*/ 387350 w 466725"/>
                                  <a:gd name="connsiteY3" fmla="*/ 644525 h 644525"/>
                                  <a:gd name="connsiteX4" fmla="*/ 0 w 466725"/>
                                  <a:gd name="connsiteY4" fmla="*/ 63500 h 644525"/>
                                  <a:gd name="connsiteX5" fmla="*/ 0 w 466725"/>
                                  <a:gd name="connsiteY5" fmla="*/ 0 h 644525"/>
                                  <a:gd name="connsiteX0" fmla="*/ 6350 w 466725"/>
                                  <a:gd name="connsiteY0" fmla="*/ 0 h 692150"/>
                                  <a:gd name="connsiteX1" fmla="*/ 76200 w 466725"/>
                                  <a:gd name="connsiteY1" fmla="*/ 104775 h 692150"/>
                                  <a:gd name="connsiteX2" fmla="*/ 466725 w 466725"/>
                                  <a:gd name="connsiteY2" fmla="*/ 638175 h 692150"/>
                                  <a:gd name="connsiteX3" fmla="*/ 387350 w 466725"/>
                                  <a:gd name="connsiteY3" fmla="*/ 692150 h 692150"/>
                                  <a:gd name="connsiteX4" fmla="*/ 0 w 466725"/>
                                  <a:gd name="connsiteY4" fmla="*/ 111125 h 692150"/>
                                  <a:gd name="connsiteX5" fmla="*/ 6350 w 466725"/>
                                  <a:gd name="connsiteY5" fmla="*/ 0 h 6921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466725" h="692150">
                                    <a:moveTo>
                                      <a:pt x="6350" y="0"/>
                                    </a:moveTo>
                                    <a:lnTo>
                                      <a:pt x="76200" y="104775"/>
                                    </a:lnTo>
                                    <a:lnTo>
                                      <a:pt x="466725" y="638175"/>
                                    </a:lnTo>
                                    <a:lnTo>
                                      <a:pt x="387350" y="692150"/>
                                    </a:lnTo>
                                    <a:lnTo>
                                      <a:pt x="0" y="111125"/>
                                    </a:lnTo>
                                    <a:lnTo>
                                      <a:pt x="635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trellis">
                                <a:fgClr>
                                  <a:schemeClr val="bg2">
                                    <a:lumMod val="60000"/>
                                    <a:lumOff val="40000"/>
                                  </a:schemeClr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ffectLst/>
                              <a:extLst/>
                            </p:spPr>
                            <p:txBody>
                              <a:bodyPr vert="horz" wrap="non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ru-RU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" name="Овал 29"/>
                              <p:cNvSpPr/>
                              <p:nvPr/>
                            </p:nvSpPr>
                            <p:spPr bwMode="auto">
                              <a:xfrm>
                                <a:off x="5292080" y="4221088"/>
                                <a:ext cx="288032" cy="288032"/>
                              </a:xfrm>
                              <a:prstGeom prst="ellipse">
                                <a:avLst/>
                              </a:prstGeom>
                              <a:pattFill prst="trellis">
                                <a:fgClr>
                                  <a:schemeClr val="bg2">
                                    <a:lumMod val="60000"/>
                                    <a:lumOff val="40000"/>
                                  </a:schemeClr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ffectLst/>
                              <a:extLst/>
                            </p:spPr>
                            <p:txBody>
                              <a:bodyPr vert="horz" wrap="non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ru-RU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" name="Полилиния 30"/>
                              <p:cNvSpPr/>
                              <p:nvPr/>
                            </p:nvSpPr>
                            <p:spPr bwMode="auto">
                              <a:xfrm>
                                <a:off x="5549900" y="4279900"/>
                                <a:ext cx="1254125" cy="174625"/>
                              </a:xfrm>
                              <a:custGeom>
                                <a:avLst/>
                                <a:gdLst>
                                  <a:gd name="connsiteX0" fmla="*/ 1254125 w 1254125"/>
                                  <a:gd name="connsiteY0" fmla="*/ 0 h 174625"/>
                                  <a:gd name="connsiteX1" fmla="*/ 1031875 w 1254125"/>
                                  <a:gd name="connsiteY1" fmla="*/ 130175 h 174625"/>
                                  <a:gd name="connsiteX2" fmla="*/ 0 w 1254125"/>
                                  <a:gd name="connsiteY2" fmla="*/ 174625 h 174625"/>
                                  <a:gd name="connsiteX3" fmla="*/ 12700 w 1254125"/>
                                  <a:gd name="connsiteY3" fmla="*/ 47625 h 174625"/>
                                  <a:gd name="connsiteX4" fmla="*/ 1254125 w 1254125"/>
                                  <a:gd name="connsiteY4" fmla="*/ 0 h 1746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254125" h="174625">
                                    <a:moveTo>
                                      <a:pt x="1254125" y="0"/>
                                    </a:moveTo>
                                    <a:lnTo>
                                      <a:pt x="1031875" y="130175"/>
                                    </a:lnTo>
                                    <a:lnTo>
                                      <a:pt x="0" y="174625"/>
                                    </a:lnTo>
                                    <a:lnTo>
                                      <a:pt x="12700" y="47625"/>
                                    </a:lnTo>
                                    <a:lnTo>
                                      <a:pt x="1254125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trellis">
                                <a:fgClr>
                                  <a:schemeClr val="bg2">
                                    <a:lumMod val="60000"/>
                                    <a:lumOff val="40000"/>
                                  </a:schemeClr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ffectLst/>
                              <a:extLst/>
                            </p:spPr>
                            <p:txBody>
                              <a:bodyPr vert="horz" wrap="non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ru-RU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36" name="Полилиния 14335"/>
                              <p:cNvSpPr/>
                              <p:nvPr/>
                            </p:nvSpPr>
                            <p:spPr bwMode="auto">
                              <a:xfrm>
                                <a:off x="5026025" y="3308350"/>
                                <a:ext cx="1231900" cy="952500"/>
                              </a:xfrm>
                              <a:custGeom>
                                <a:avLst/>
                                <a:gdLst>
                                  <a:gd name="connsiteX0" fmla="*/ 330200 w 1231900"/>
                                  <a:gd name="connsiteY0" fmla="*/ 952500 h 952500"/>
                                  <a:gd name="connsiteX1" fmla="*/ 0 w 1231900"/>
                                  <a:gd name="connsiteY1" fmla="*/ 0 h 952500"/>
                                  <a:gd name="connsiteX2" fmla="*/ 1231900 w 1231900"/>
                                  <a:gd name="connsiteY2" fmla="*/ 250825 h 952500"/>
                                  <a:gd name="connsiteX3" fmla="*/ 1212850 w 1231900"/>
                                  <a:gd name="connsiteY3" fmla="*/ 346075 h 952500"/>
                                  <a:gd name="connsiteX4" fmla="*/ 184150 w 1231900"/>
                                  <a:gd name="connsiteY4" fmla="*/ 136525 h 952500"/>
                                  <a:gd name="connsiteX5" fmla="*/ 460375 w 1231900"/>
                                  <a:gd name="connsiteY5" fmla="*/ 946150 h 952500"/>
                                  <a:gd name="connsiteX6" fmla="*/ 330200 w 1231900"/>
                                  <a:gd name="connsiteY6" fmla="*/ 952500 h 9525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231900" h="952500">
                                    <a:moveTo>
                                      <a:pt x="330200" y="95250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231900" y="250825"/>
                                    </a:lnTo>
                                    <a:lnTo>
                                      <a:pt x="1212850" y="346075"/>
                                    </a:lnTo>
                                    <a:lnTo>
                                      <a:pt x="184150" y="136525"/>
                                    </a:lnTo>
                                    <a:lnTo>
                                      <a:pt x="460375" y="946150"/>
                                    </a:lnTo>
                                    <a:lnTo>
                                      <a:pt x="330200" y="952500"/>
                                    </a:lnTo>
                                    <a:close/>
                                  </a:path>
                                </a:pathLst>
                              </a:custGeom>
                              <a:pattFill prst="trellis">
                                <a:fgClr>
                                  <a:schemeClr val="bg2">
                                    <a:lumMod val="60000"/>
                                    <a:lumOff val="40000"/>
                                  </a:schemeClr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ffectLst/>
                              <a:extLst/>
                            </p:spPr>
                            <p:txBody>
                              <a:bodyPr vert="horz" wrap="non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ru-RU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4339" name="Овал 14338"/>
                            <p:cNvSpPr/>
                            <p:nvPr/>
                          </p:nvSpPr>
                          <p:spPr bwMode="auto">
                            <a:xfrm>
                              <a:off x="5379789" y="4293096"/>
                              <a:ext cx="128315" cy="112762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  <a:effectLst/>
                            <a:extLst/>
                          </p:spPr>
                          <p:txBody>
                            <a:bodyPr vert="horz" wrap="none" lIns="91440" tIns="45720" rIns="91440" bIns="45720" numCol="1" rtlCol="0" anchor="ctr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ru-RU" sz="24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341" name="Полилиния 14340"/>
                          <p:cNvSpPr/>
                          <p:nvPr/>
                        </p:nvSpPr>
                        <p:spPr bwMode="auto">
                          <a:xfrm>
                            <a:off x="2171700" y="4267200"/>
                            <a:ext cx="3244850" cy="596900"/>
                          </a:xfrm>
                          <a:custGeom>
                            <a:avLst/>
                            <a:gdLst>
                              <a:gd name="connsiteX0" fmla="*/ 3162300 w 3244850"/>
                              <a:gd name="connsiteY0" fmla="*/ 0 h 596900"/>
                              <a:gd name="connsiteX1" fmla="*/ 1517650 w 3244850"/>
                              <a:gd name="connsiteY1" fmla="*/ 184150 h 596900"/>
                              <a:gd name="connsiteX2" fmla="*/ 1406525 w 3244850"/>
                              <a:gd name="connsiteY2" fmla="*/ 266700 h 596900"/>
                              <a:gd name="connsiteX3" fmla="*/ 0 w 3244850"/>
                              <a:gd name="connsiteY3" fmla="*/ 434975 h 596900"/>
                              <a:gd name="connsiteX4" fmla="*/ 28575 w 3244850"/>
                              <a:gd name="connsiteY4" fmla="*/ 596900 h 596900"/>
                              <a:gd name="connsiteX5" fmla="*/ 1501775 w 3244850"/>
                              <a:gd name="connsiteY5" fmla="*/ 409575 h 596900"/>
                              <a:gd name="connsiteX6" fmla="*/ 1651000 w 3244850"/>
                              <a:gd name="connsiteY6" fmla="*/ 425450 h 596900"/>
                              <a:gd name="connsiteX7" fmla="*/ 3244850 w 3244850"/>
                              <a:gd name="connsiteY7" fmla="*/ 231775 h 596900"/>
                              <a:gd name="connsiteX8" fmla="*/ 3162300 w 3244850"/>
                              <a:gd name="connsiteY8" fmla="*/ 0 h 5969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3244850" h="596900">
                                <a:moveTo>
                                  <a:pt x="3162300" y="0"/>
                                </a:moveTo>
                                <a:lnTo>
                                  <a:pt x="1517650" y="184150"/>
                                </a:lnTo>
                                <a:lnTo>
                                  <a:pt x="1406525" y="266700"/>
                                </a:lnTo>
                                <a:lnTo>
                                  <a:pt x="0" y="434975"/>
                                </a:lnTo>
                                <a:lnTo>
                                  <a:pt x="28575" y="596900"/>
                                </a:lnTo>
                                <a:lnTo>
                                  <a:pt x="1501775" y="409575"/>
                                </a:lnTo>
                                <a:lnTo>
                                  <a:pt x="1651000" y="425450"/>
                                </a:lnTo>
                                <a:lnTo>
                                  <a:pt x="3244850" y="231775"/>
                                </a:lnTo>
                                <a:lnTo>
                                  <a:pt x="3162300" y="0"/>
                                </a:lnTo>
                                <a:close/>
                              </a:path>
                            </a:pathLst>
                          </a:custGeom>
                          <a:pattFill prst="trellis">
                            <a:fgClr>
                              <a:schemeClr val="bg2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  <a:ln>
                            <a:noFill/>
                          </a:ln>
                          <a:effectLst/>
                          <a:ex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ctr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343" name="Полилиния 14342"/>
                        <p:cNvSpPr/>
                        <p:nvPr/>
                      </p:nvSpPr>
                      <p:spPr bwMode="auto">
                        <a:xfrm>
                          <a:off x="4362450" y="3549650"/>
                          <a:ext cx="825500" cy="781050"/>
                        </a:xfrm>
                        <a:custGeom>
                          <a:avLst/>
                          <a:gdLst>
                            <a:gd name="connsiteX0" fmla="*/ 390525 w 825500"/>
                            <a:gd name="connsiteY0" fmla="*/ 781050 h 781050"/>
                            <a:gd name="connsiteX1" fmla="*/ 384175 w 825500"/>
                            <a:gd name="connsiteY1" fmla="*/ 708025 h 781050"/>
                            <a:gd name="connsiteX2" fmla="*/ 142875 w 825500"/>
                            <a:gd name="connsiteY2" fmla="*/ 730250 h 781050"/>
                            <a:gd name="connsiteX3" fmla="*/ 0 w 825500"/>
                            <a:gd name="connsiteY3" fmla="*/ 98425 h 781050"/>
                            <a:gd name="connsiteX4" fmla="*/ 644525 w 825500"/>
                            <a:gd name="connsiteY4" fmla="*/ 0 h 781050"/>
                            <a:gd name="connsiteX5" fmla="*/ 825500 w 825500"/>
                            <a:gd name="connsiteY5" fmla="*/ 644525 h 781050"/>
                            <a:gd name="connsiteX6" fmla="*/ 574675 w 825500"/>
                            <a:gd name="connsiteY6" fmla="*/ 669925 h 781050"/>
                            <a:gd name="connsiteX7" fmla="*/ 603250 w 825500"/>
                            <a:gd name="connsiteY7" fmla="*/ 758825 h 781050"/>
                            <a:gd name="connsiteX8" fmla="*/ 390525 w 825500"/>
                            <a:gd name="connsiteY8" fmla="*/ 781050 h 7810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25500" h="781050">
                              <a:moveTo>
                                <a:pt x="390525" y="781050"/>
                              </a:moveTo>
                              <a:lnTo>
                                <a:pt x="384175" y="708025"/>
                              </a:lnTo>
                              <a:lnTo>
                                <a:pt x="142875" y="730250"/>
                              </a:lnTo>
                              <a:lnTo>
                                <a:pt x="0" y="98425"/>
                              </a:lnTo>
                              <a:lnTo>
                                <a:pt x="644525" y="0"/>
                              </a:lnTo>
                              <a:lnTo>
                                <a:pt x="825500" y="644525"/>
                              </a:lnTo>
                              <a:lnTo>
                                <a:pt x="574675" y="669925"/>
                              </a:lnTo>
                              <a:lnTo>
                                <a:pt x="603250" y="758825"/>
                              </a:lnTo>
                              <a:lnTo>
                                <a:pt x="390525" y="781050"/>
                              </a:lnTo>
                              <a:close/>
                            </a:path>
                          </a:pathLst>
                        </a:custGeom>
                        <a:pattFill prst="trellis">
                          <a:fgClr>
                            <a:schemeClr val="bg2">
                              <a:lumMod val="60000"/>
                              <a:lumOff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  <a:ln>
                          <a:noFill/>
                        </a:ln>
                        <a:effectLst/>
                        <a:ex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96" name="Блок-схема: задержка 95"/>
                      <p:cNvSpPr/>
                      <p:nvPr/>
                    </p:nvSpPr>
                    <p:spPr bwMode="auto">
                      <a:xfrm rot="4991607">
                        <a:off x="4801098" y="4551433"/>
                        <a:ext cx="140843" cy="163535"/>
                      </a:xfrm>
                      <a:prstGeom prst="flowChartDelay">
                        <a:avLst/>
                      </a:prstGeom>
                      <a:pattFill prst="trellis">
                        <a:fgClr>
                          <a:schemeClr val="bg2">
                            <a:lumMod val="60000"/>
                            <a:lumOff val="40000"/>
                          </a:schemeClr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  <a:effectLst/>
                      <a:ex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4348" name="Полилиния 14347"/>
                    <p:cNvSpPr/>
                    <p:nvPr/>
                  </p:nvSpPr>
                  <p:spPr bwMode="auto">
                    <a:xfrm>
                      <a:off x="3890142" y="4452558"/>
                      <a:ext cx="571500" cy="149225"/>
                    </a:xfrm>
                    <a:custGeom>
                      <a:avLst/>
                      <a:gdLst>
                        <a:gd name="connsiteX0" fmla="*/ 0 w 571500"/>
                        <a:gd name="connsiteY0" fmla="*/ 66675 h 149225"/>
                        <a:gd name="connsiteX1" fmla="*/ 561975 w 571500"/>
                        <a:gd name="connsiteY1" fmla="*/ 0 h 149225"/>
                        <a:gd name="connsiteX2" fmla="*/ 571500 w 571500"/>
                        <a:gd name="connsiteY2" fmla="*/ 79375 h 149225"/>
                        <a:gd name="connsiteX3" fmla="*/ 15875 w 571500"/>
                        <a:gd name="connsiteY3" fmla="*/ 149225 h 149225"/>
                        <a:gd name="connsiteX4" fmla="*/ 0 w 571500"/>
                        <a:gd name="connsiteY4" fmla="*/ 66675 h 14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500" h="149225">
                          <a:moveTo>
                            <a:pt x="0" y="66675"/>
                          </a:moveTo>
                          <a:lnTo>
                            <a:pt x="561975" y="0"/>
                          </a:lnTo>
                          <a:lnTo>
                            <a:pt x="571500" y="79375"/>
                          </a:lnTo>
                          <a:lnTo>
                            <a:pt x="15875" y="149225"/>
                          </a:lnTo>
                          <a:lnTo>
                            <a:pt x="0" y="66675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9" name="Полилиния 98"/>
                    <p:cNvSpPr/>
                    <p:nvPr/>
                  </p:nvSpPr>
                  <p:spPr bwMode="auto">
                    <a:xfrm>
                      <a:off x="4644008" y="4355236"/>
                      <a:ext cx="571500" cy="149225"/>
                    </a:xfrm>
                    <a:custGeom>
                      <a:avLst/>
                      <a:gdLst>
                        <a:gd name="connsiteX0" fmla="*/ 0 w 571500"/>
                        <a:gd name="connsiteY0" fmla="*/ 66675 h 149225"/>
                        <a:gd name="connsiteX1" fmla="*/ 561975 w 571500"/>
                        <a:gd name="connsiteY1" fmla="*/ 0 h 149225"/>
                        <a:gd name="connsiteX2" fmla="*/ 571500 w 571500"/>
                        <a:gd name="connsiteY2" fmla="*/ 79375 h 149225"/>
                        <a:gd name="connsiteX3" fmla="*/ 15875 w 571500"/>
                        <a:gd name="connsiteY3" fmla="*/ 149225 h 149225"/>
                        <a:gd name="connsiteX4" fmla="*/ 0 w 571500"/>
                        <a:gd name="connsiteY4" fmla="*/ 66675 h 14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500" h="149225">
                          <a:moveTo>
                            <a:pt x="0" y="66675"/>
                          </a:moveTo>
                          <a:lnTo>
                            <a:pt x="561975" y="0"/>
                          </a:lnTo>
                          <a:lnTo>
                            <a:pt x="571500" y="79375"/>
                          </a:lnTo>
                          <a:lnTo>
                            <a:pt x="15875" y="149225"/>
                          </a:lnTo>
                          <a:lnTo>
                            <a:pt x="0" y="66675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  <a:effectLst/>
                    <a:ex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4350" name="Прямоугольник 14349"/>
                  <p:cNvSpPr/>
                  <p:nvPr/>
                </p:nvSpPr>
                <p:spPr bwMode="auto">
                  <a:xfrm rot="21083946">
                    <a:off x="2345812" y="4617361"/>
                    <a:ext cx="144016" cy="60568"/>
                  </a:xfrm>
                  <a:prstGeom prst="rect">
                    <a:avLst/>
                  </a:prstGeom>
                  <a:pattFill prst="trellis">
                    <a:fgClr>
                      <a:schemeClr val="bg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Прямоугольник 102"/>
                  <p:cNvSpPr/>
                  <p:nvPr/>
                </p:nvSpPr>
                <p:spPr bwMode="auto">
                  <a:xfrm rot="21083946">
                    <a:off x="2641087" y="4795161"/>
                    <a:ext cx="144016" cy="60568"/>
                  </a:xfrm>
                  <a:prstGeom prst="rect">
                    <a:avLst/>
                  </a:prstGeom>
                  <a:pattFill prst="trellis">
                    <a:fgClr>
                      <a:schemeClr val="bg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 bwMode="auto">
                  <a:xfrm rot="21083946">
                    <a:off x="3005500" y="4541161"/>
                    <a:ext cx="144016" cy="60568"/>
                  </a:xfrm>
                  <a:prstGeom prst="rect">
                    <a:avLst/>
                  </a:prstGeom>
                  <a:pattFill prst="trellis">
                    <a:fgClr>
                      <a:schemeClr val="bg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Прямоугольник 106"/>
                  <p:cNvSpPr/>
                  <p:nvPr/>
                </p:nvSpPr>
                <p:spPr bwMode="auto">
                  <a:xfrm>
                    <a:off x="3733137" y="4688335"/>
                    <a:ext cx="144016" cy="60568"/>
                  </a:xfrm>
                  <a:prstGeom prst="rect">
                    <a:avLst/>
                  </a:prstGeom>
                  <a:pattFill prst="trellis">
                    <a:fgClr>
                      <a:schemeClr val="bg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 bwMode="auto">
                  <a:xfrm>
                    <a:off x="6123403" y="4424241"/>
                    <a:ext cx="144016" cy="60568"/>
                  </a:xfrm>
                  <a:prstGeom prst="rect">
                    <a:avLst/>
                  </a:prstGeom>
                  <a:pattFill prst="trellis">
                    <a:fgClr>
                      <a:schemeClr val="bg2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>
                    <a:noFill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4352" name="Прямоугольник 14351"/>
                <p:cNvSpPr/>
                <p:nvPr/>
              </p:nvSpPr>
              <p:spPr bwMode="auto">
                <a:xfrm rot="10382655" flipV="1">
                  <a:off x="2381268" y="4624786"/>
                  <a:ext cx="78068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 bwMode="auto">
                <a:xfrm rot="10382655" flipV="1">
                  <a:off x="3016959" y="4551505"/>
                  <a:ext cx="78068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 rot="10382655" flipV="1">
                  <a:off x="2674061" y="4791117"/>
                  <a:ext cx="78068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 bwMode="auto">
                <a:xfrm rot="10961002" flipV="1">
                  <a:off x="3766111" y="4689958"/>
                  <a:ext cx="78068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4354" name="Прямая соединительная линия 14353"/>
                <p:cNvCxnSpPr/>
                <p:nvPr/>
              </p:nvCxnSpPr>
              <p:spPr bwMode="auto">
                <a:xfrm>
                  <a:off x="4810450" y="4605508"/>
                  <a:ext cx="9588" cy="49886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 bwMode="auto">
                <a:xfrm>
                  <a:off x="4902479" y="4595202"/>
                  <a:ext cx="9588" cy="49886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1436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31809">
              <a:off x="4417707" y="4222375"/>
              <a:ext cx="477988" cy="424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1" name="Полилиния 14360"/>
            <p:cNvSpPr/>
            <p:nvPr/>
          </p:nvSpPr>
          <p:spPr bwMode="auto">
            <a:xfrm>
              <a:off x="4716698" y="4108899"/>
              <a:ext cx="149225" cy="108604"/>
            </a:xfrm>
            <a:custGeom>
              <a:avLst/>
              <a:gdLst>
                <a:gd name="connsiteX0" fmla="*/ 0 w 130969"/>
                <a:gd name="connsiteY0" fmla="*/ 16669 h 230981"/>
                <a:gd name="connsiteX1" fmla="*/ 23813 w 130969"/>
                <a:gd name="connsiteY1" fmla="*/ 230981 h 230981"/>
                <a:gd name="connsiteX2" fmla="*/ 130969 w 130969"/>
                <a:gd name="connsiteY2" fmla="*/ 221456 h 230981"/>
                <a:gd name="connsiteX3" fmla="*/ 104775 w 130969"/>
                <a:gd name="connsiteY3" fmla="*/ 0 h 230981"/>
                <a:gd name="connsiteX4" fmla="*/ 0 w 130969"/>
                <a:gd name="connsiteY4" fmla="*/ 16669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69" h="230981">
                  <a:moveTo>
                    <a:pt x="0" y="16669"/>
                  </a:moveTo>
                  <a:lnTo>
                    <a:pt x="23813" y="230981"/>
                  </a:lnTo>
                  <a:lnTo>
                    <a:pt x="130969" y="221456"/>
                  </a:lnTo>
                  <a:lnTo>
                    <a:pt x="104775" y="0"/>
                  </a:lnTo>
                  <a:lnTo>
                    <a:pt x="0" y="16669"/>
                  </a:lnTo>
                  <a:close/>
                </a:path>
              </a:pathLst>
            </a:custGeom>
            <a:pattFill prst="trellis">
              <a:fgClr>
                <a:schemeClr val="bg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87" y="5145713"/>
            <a:ext cx="64393" cy="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121" flipV="1">
            <a:off x="2506143" y="4008433"/>
            <a:ext cx="547175" cy="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5" y="4607058"/>
            <a:ext cx="79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37" y="4675167"/>
            <a:ext cx="82736" cy="8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37" y="3623195"/>
            <a:ext cx="104847" cy="9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40" y="5157192"/>
            <a:ext cx="104847" cy="9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06" y="5445224"/>
            <a:ext cx="104847" cy="9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94" y="5253480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лилиния 1"/>
          <p:cNvSpPr/>
          <p:nvPr/>
        </p:nvSpPr>
        <p:spPr bwMode="auto">
          <a:xfrm>
            <a:off x="5914825" y="2388310"/>
            <a:ext cx="1988660" cy="1777645"/>
          </a:xfrm>
          <a:custGeom>
            <a:avLst/>
            <a:gdLst>
              <a:gd name="connsiteX0" fmla="*/ 0 w 1988660"/>
              <a:gd name="connsiteY0" fmla="*/ 1662546 h 1777645"/>
              <a:gd name="connsiteX1" fmla="*/ 319720 w 1988660"/>
              <a:gd name="connsiteY1" fmla="*/ 1470714 h 1777645"/>
              <a:gd name="connsiteX2" fmla="*/ 335706 w 1988660"/>
              <a:gd name="connsiteY2" fmla="*/ 1413164 h 1777645"/>
              <a:gd name="connsiteX3" fmla="*/ 1122218 w 1988660"/>
              <a:gd name="connsiteY3" fmla="*/ 681005 h 1777645"/>
              <a:gd name="connsiteX4" fmla="*/ 1643362 w 1988660"/>
              <a:gd name="connsiteY4" fmla="*/ 0 h 1777645"/>
              <a:gd name="connsiteX5" fmla="*/ 1988660 w 1988660"/>
              <a:gd name="connsiteY5" fmla="*/ 316524 h 1777645"/>
              <a:gd name="connsiteX6" fmla="*/ 1221332 w 1988660"/>
              <a:gd name="connsiteY6" fmla="*/ 1010317 h 1777645"/>
              <a:gd name="connsiteX7" fmla="*/ 1195754 w 1988660"/>
              <a:gd name="connsiteY7" fmla="*/ 968753 h 1777645"/>
              <a:gd name="connsiteX8" fmla="*/ 60747 w 1988660"/>
              <a:gd name="connsiteY8" fmla="*/ 1777645 h 1777645"/>
              <a:gd name="connsiteX9" fmla="*/ 0 w 1988660"/>
              <a:gd name="connsiteY9" fmla="*/ 1662546 h 1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660" h="1777645">
                <a:moveTo>
                  <a:pt x="0" y="1662546"/>
                </a:moveTo>
                <a:lnTo>
                  <a:pt x="319720" y="1470714"/>
                </a:lnTo>
                <a:lnTo>
                  <a:pt x="335706" y="1413164"/>
                </a:lnTo>
                <a:lnTo>
                  <a:pt x="1122218" y="681005"/>
                </a:lnTo>
                <a:lnTo>
                  <a:pt x="1643362" y="0"/>
                </a:lnTo>
                <a:lnTo>
                  <a:pt x="1988660" y="316524"/>
                </a:lnTo>
                <a:lnTo>
                  <a:pt x="1221332" y="1010317"/>
                </a:lnTo>
                <a:lnTo>
                  <a:pt x="1195754" y="968753"/>
                </a:lnTo>
                <a:lnTo>
                  <a:pt x="60747" y="1777645"/>
                </a:lnTo>
                <a:lnTo>
                  <a:pt x="0" y="1662546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5060">
            <a:off x="3641866" y="3891889"/>
            <a:ext cx="146721" cy="13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 bwMode="auto">
          <a:xfrm>
            <a:off x="3745964" y="3932864"/>
            <a:ext cx="9588" cy="4988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>
            <a:off x="3673366" y="3946720"/>
            <a:ext cx="9588" cy="4988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21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15200" cy="7159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</a:rPr>
              <a:t>Справка  по «Парку культуры и отдыха»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solidFill>
                  <a:srgbClr val="0000FF"/>
                </a:solidFill>
                <a:latin typeface="+mn-lt"/>
              </a:rPr>
              <a:t>По благоустройству «Парка культуры и отдыха» в 2018 году выполнены следующие работы: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-демонтаж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железобетонных опор освещения (между судом и магазином «Пятерочка», объем бетону 1,215 м );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-разборка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железобетонных блоков, оставшихся после демонтажа качелей 3 шт. (объем бетона 1,728 м</a:t>
            </a:r>
            <a:r>
              <a:rPr lang="ru-RU" sz="1400" baseline="30000" dirty="0">
                <a:solidFill>
                  <a:srgbClr val="0000FF"/>
                </a:solidFill>
                <a:latin typeface="+mn-lt"/>
              </a:rPr>
              <a:t>3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-спиливание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трех лип (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d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=70, 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h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432, объемом 32,58 м</a:t>
            </a:r>
            <a:r>
              <a:rPr lang="ru-RU" sz="1400" baseline="30000" dirty="0">
                <a:solidFill>
                  <a:srgbClr val="0000FF"/>
                </a:solidFill>
                <a:latin typeface="+mn-lt"/>
              </a:rPr>
              <a:t>3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), расположенных на центральном входе в парк со стороны ул. Советская г. Починка (между зданием суда и магазином «Пятерочка»), с последующей корчевкой пней;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-спиливание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тополя, расположенного возле детской площадки (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d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=70, 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h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=30, объем древесины 10,0 м</a:t>
            </a:r>
            <a:r>
              <a:rPr lang="ru-RU" sz="1400" baseline="30000" dirty="0">
                <a:solidFill>
                  <a:srgbClr val="0000FF"/>
                </a:solidFill>
                <a:latin typeface="+mn-lt"/>
              </a:rPr>
              <a:t>3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), с последующей корчевкой пня;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-формовочная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обрезка 12 лип высотой более 5 м;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-корчевка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кустарника, корней и мелколесья начиная от центрального входа в парк (площадь 1584 м</a:t>
            </a:r>
            <a:r>
              <a:rPr lang="ru-RU" sz="1400" baseline="30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);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-корчевка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пней, оставшихся после спиливания деревьев (129 шт.);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-засыпка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ям после корчевки 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пней;</a:t>
            </a:r>
          </a:p>
          <a:p>
            <a:pPr lvl="0" algn="l"/>
            <a:r>
              <a:rPr lang="ru-RU" sz="1400" dirty="0">
                <a:solidFill>
                  <a:srgbClr val="0000FF"/>
                </a:solidFill>
                <a:latin typeface="+mn-lt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перемещение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грунта для отсыпки насыпей в пределах болота;</a:t>
            </a:r>
          </a:p>
          <a:p>
            <a:pPr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-фрезерование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почвы на участке площадью 8771 м2;</a:t>
            </a:r>
          </a:p>
          <a:p>
            <a:pPr lvl="0" algn="l"/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-планировка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участка механизированным и ручным способом;</a:t>
            </a:r>
          </a:p>
          <a:p>
            <a:pPr algn="l"/>
            <a:r>
              <a:rPr lang="ru-RU" sz="1400" dirty="0">
                <a:solidFill>
                  <a:srgbClr val="0000FF"/>
                </a:solidFill>
                <a:latin typeface="+mn-lt"/>
              </a:rPr>
              <a:t>Проведена вырубка аварийных деревьев (в основном тополя) в количестве 52 шт. на сумму 242990 руб.</a:t>
            </a:r>
          </a:p>
          <a:p>
            <a:pPr algn="l"/>
            <a:r>
              <a:rPr lang="ru-RU" sz="1400" dirty="0">
                <a:solidFill>
                  <a:srgbClr val="0000FF"/>
                </a:solidFill>
                <a:latin typeface="+mn-lt"/>
              </a:rPr>
              <a:t>Дополнительно своими силами проведена вырубка 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деревьев и кустарника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вокруг болота, 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 осуществлён </a:t>
            </a:r>
            <a:r>
              <a:rPr lang="ru-RU" sz="1400" dirty="0">
                <a:solidFill>
                  <a:srgbClr val="0000FF"/>
                </a:solidFill>
                <a:latin typeface="+mn-lt"/>
              </a:rPr>
              <a:t>подвоз грунта для засыпки </a:t>
            </a:r>
            <a:r>
              <a:rPr lang="ru-RU" sz="1400" dirty="0" smtClean="0">
                <a:solidFill>
                  <a:srgbClr val="0000FF"/>
                </a:solidFill>
                <a:latin typeface="+mn-lt"/>
              </a:rPr>
              <a:t>болота, произведён  демонтаж аварийной  детской площадки.</a:t>
            </a:r>
            <a:endParaRPr lang="ru-RU" sz="1400" dirty="0">
              <a:solidFill>
                <a:srgbClr val="0000FF"/>
              </a:solidFill>
              <a:latin typeface="+mn-lt"/>
            </a:endParaRPr>
          </a:p>
          <a:p>
            <a:pPr algn="l"/>
            <a:endParaRPr lang="ru-RU" sz="140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29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715963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С 17 по 27 декабря 2018 года проводилась  онлайн голосование по выбору  общественной территории</a:t>
            </a:r>
            <a:endParaRPr lang="ru-RU" sz="1400" dirty="0">
              <a:solidFill>
                <a:srgbClr val="00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387503"/>
              </p:ext>
            </p:extLst>
          </p:nvPr>
        </p:nvGraphicFramePr>
        <p:xfrm>
          <a:off x="323528" y="908720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6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645" y="1086991"/>
            <a:ext cx="87129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Общие положения.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lang="ru-RU" sz="1400" kern="0" dirty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 рамках реализации муниципальной программы «Формирование комфортной городской среды на территории Починковского городского поселения Починковского района Смоленской области (далее по тексту - Программа) на рассмотрение Общественного Совета выставляется обсуждение и утверждение дизайн проекта «Парка культуры и отдыха» города Починка Смоленской области далее (общественная территория) 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	В настоящее время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</a:rPr>
              <a:t>«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</a:rPr>
              <a:t>Парк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</a:rPr>
              <a:t>культуры и отдыха»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нуждается в комплексном благоустройстве, поскольку на указанной общественной территории длительное время не проводились мероприятия по благоустройству.</a:t>
            </a: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Цели и задачи проекта: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п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овышение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уровня благоустройства общественных территорий г. Починка Смоленской области;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создание безопасных и благоприятных условий для активного отдыха и отдыха граждан.</a:t>
            </a:r>
          </a:p>
          <a:p>
            <a:pPr algn="just"/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  <a:p>
            <a:pPr algn="just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Дизайн-проект по благоустройству общественной территории включает в себя: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-   схему расположения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</a:rPr>
              <a:t>общественной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</a:rPr>
              <a:t>территории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  <a:p>
            <a:pPr algn="just"/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-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визуализацию в виде фотографии предполагаемой к благоустройству общественной территории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(настоящее время);</a:t>
            </a:r>
          </a:p>
          <a:p>
            <a:pPr marL="285750" indent="-285750" algn="just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текстовое описание мероприятий по благоустройству;</a:t>
            </a:r>
          </a:p>
          <a:p>
            <a:pPr marL="285750" indent="-285750" algn="l">
              <a:buFontTx/>
              <a:buChar char="-"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примерную визуализацию объектов благоустройства;</a:t>
            </a:r>
          </a:p>
          <a:p>
            <a:pPr marL="285750" indent="-285750" algn="just">
              <a:buFontTx/>
              <a:buChar char="-"/>
            </a:pP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схему </a:t>
            </a:r>
            <a:r>
              <a:rPr lang="ru-RU" sz="1400" kern="0" dirty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планировки территории и расстановки объектов </a:t>
            </a:r>
            <a:r>
              <a:rPr lang="ru-RU" sz="1400" kern="0" dirty="0" smtClean="0">
                <a:solidFill>
                  <a:srgbClr val="0000FF"/>
                </a:solidFill>
                <a:latin typeface="Microsoft Sans Serif"/>
                <a:ea typeface="+mj-ea"/>
                <a:cs typeface="+mj-cs"/>
              </a:rPr>
              <a:t>благоустройства.</a:t>
            </a:r>
            <a:endParaRPr lang="ru-RU" sz="1400" kern="0" dirty="0">
              <a:solidFill>
                <a:srgbClr val="0000FF"/>
              </a:solidFill>
              <a:latin typeface="Microsoft Sans Serif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36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1152128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Схема расположения общественной территории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Noskov_SA\Desktop\парк яндек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44816" cy="51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 bwMode="auto">
          <a:xfrm>
            <a:off x="1181100" y="1933575"/>
            <a:ext cx="6219825" cy="4210050"/>
          </a:xfrm>
          <a:custGeom>
            <a:avLst/>
            <a:gdLst>
              <a:gd name="connsiteX0" fmla="*/ 0 w 6219825"/>
              <a:gd name="connsiteY0" fmla="*/ 1247775 h 4210050"/>
              <a:gd name="connsiteX1" fmla="*/ 4524375 w 6219825"/>
              <a:gd name="connsiteY1" fmla="*/ 1104900 h 4210050"/>
              <a:gd name="connsiteX2" fmla="*/ 5762625 w 6219825"/>
              <a:gd name="connsiteY2" fmla="*/ 0 h 4210050"/>
              <a:gd name="connsiteX3" fmla="*/ 6219825 w 6219825"/>
              <a:gd name="connsiteY3" fmla="*/ 200025 h 4210050"/>
              <a:gd name="connsiteX4" fmla="*/ 5105400 w 6219825"/>
              <a:gd name="connsiteY4" fmla="*/ 1162050 h 4210050"/>
              <a:gd name="connsiteX5" fmla="*/ 5429250 w 6219825"/>
              <a:gd name="connsiteY5" fmla="*/ 1638300 h 4210050"/>
              <a:gd name="connsiteX6" fmla="*/ 4219575 w 6219825"/>
              <a:gd name="connsiteY6" fmla="*/ 2238375 h 4210050"/>
              <a:gd name="connsiteX7" fmla="*/ 4572000 w 6219825"/>
              <a:gd name="connsiteY7" fmla="*/ 2828925 h 4210050"/>
              <a:gd name="connsiteX8" fmla="*/ 2752725 w 6219825"/>
              <a:gd name="connsiteY8" fmla="*/ 3209925 h 4210050"/>
              <a:gd name="connsiteX9" fmla="*/ 2867025 w 6219825"/>
              <a:gd name="connsiteY9" fmla="*/ 3924300 h 4210050"/>
              <a:gd name="connsiteX10" fmla="*/ 533400 w 6219825"/>
              <a:gd name="connsiteY10" fmla="*/ 4210050 h 4210050"/>
              <a:gd name="connsiteX11" fmla="*/ 0 w 6219825"/>
              <a:gd name="connsiteY11" fmla="*/ 1247775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19825" h="4210050">
                <a:moveTo>
                  <a:pt x="0" y="1247775"/>
                </a:moveTo>
                <a:lnTo>
                  <a:pt x="4524375" y="1104900"/>
                </a:lnTo>
                <a:lnTo>
                  <a:pt x="5762625" y="0"/>
                </a:lnTo>
                <a:lnTo>
                  <a:pt x="6219825" y="200025"/>
                </a:lnTo>
                <a:lnTo>
                  <a:pt x="5105400" y="1162050"/>
                </a:lnTo>
                <a:lnTo>
                  <a:pt x="5429250" y="1638300"/>
                </a:lnTo>
                <a:lnTo>
                  <a:pt x="4219575" y="2238375"/>
                </a:lnTo>
                <a:lnTo>
                  <a:pt x="4572000" y="2828925"/>
                </a:lnTo>
                <a:lnTo>
                  <a:pt x="2752725" y="3209925"/>
                </a:lnTo>
                <a:lnTo>
                  <a:pt x="2867025" y="3924300"/>
                </a:lnTo>
                <a:lnTo>
                  <a:pt x="533400" y="4210050"/>
                </a:lnTo>
                <a:lnTo>
                  <a:pt x="0" y="124777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gamma/>
                  <a:tint val="26667"/>
                  <a:invGamma/>
                  <a:alpha val="66000"/>
                </a:schemeClr>
              </a:gs>
              <a:gs pos="100000">
                <a:schemeClr val="bg2">
                  <a:alpha val="14999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24744"/>
            <a:ext cx="7315200" cy="134381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«Парк культуры и отдыха» сегодня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3200400" cy="4267200"/>
          </a:xfrm>
        </p:spPr>
      </p:pic>
      <p:pic>
        <p:nvPicPr>
          <p:cNvPr id="2050" name="Picture 2" descr="C:\Users\Noskov_SA\Desktop\форм ком гор ср\благоустр террит\фото\IMG_20181122_104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5255"/>
            <a:ext cx="345638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6" y="1196752"/>
            <a:ext cx="838835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2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Noskov_SA\Desktop\брусча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skov_SA\Desktop\бетонная пли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9002"/>
            <a:ext cx="4012704" cy="29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1700808"/>
            <a:ext cx="1800200" cy="46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брусчатка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90643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Бетонная плитка</a:t>
            </a:r>
            <a:endParaRPr lang="ru-RU" i="1" dirty="0"/>
          </a:p>
        </p:txBody>
      </p:sp>
      <p:pic>
        <p:nvPicPr>
          <p:cNvPr id="11" name="Picture 2" descr="C:\Users\Noskov_SA\Desktop\брусча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19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oskov_SA\Desktop\бетонная пли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9001"/>
            <a:ext cx="4012704" cy="29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00192" y="1700807"/>
            <a:ext cx="1800200" cy="46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брусчатка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490643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Бетонная плитка</a:t>
            </a:r>
            <a:endParaRPr lang="ru-RU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582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28600"/>
            <a:ext cx="7272808" cy="75212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Примерная визуализация объектов благоустройства, планируемых к размещению на общественной территории при комплексном благоустройстве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1700808"/>
            <a:ext cx="1800200" cy="46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асфальт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90643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детский городок</a:t>
            </a:r>
            <a:endParaRPr lang="ru-RU" i="1" dirty="0"/>
          </a:p>
        </p:txBody>
      </p:sp>
      <p:pic>
        <p:nvPicPr>
          <p:cNvPr id="15" name="Picture 2" descr="C:\Users\Noskov_SA\Desktop\асфаль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3456384" cy="25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6830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2323</TotalTime>
  <Words>600</Words>
  <Application>Microsoft Office PowerPoint</Application>
  <PresentationFormat>Экран (4:3)</PresentationFormat>
  <Paragraphs>83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ДИЗАЙН-ПРОЕКТ  благоустройства общественной территории в г. Починке  «Парк культуры и отдыха» в 2019 году</vt:lpstr>
      <vt:lpstr>Справка  по «Парку культуры и отдыха»</vt:lpstr>
      <vt:lpstr>С 17 по 27 декабря 2018 года проводилась  онлайн голосование по выбору  общественной территории</vt:lpstr>
      <vt:lpstr>Презентация PowerPoint</vt:lpstr>
      <vt:lpstr>Схема расположения общественной территории</vt:lpstr>
      <vt:lpstr>«Парк культуры и отдыха» сегодня</vt:lpstr>
      <vt:lpstr>Презентация PowerPoint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Примерная визуализация объектов благоустройства, планируемых к размещению на общественной территории при комплексном благоустройстве</vt:lpstr>
      <vt:lpstr>Текстовое описание мероприятий по благоустройству  «Парка культуры и отдыха» города Починка </vt:lpstr>
      <vt:lpstr>Схема планировки территории и расстановки объектов благоустройства Парка культуры и отдыха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</dc:title>
  <dc:creator>user</dc:creator>
  <cp:lastModifiedBy>Носков Сергей Анатольевич</cp:lastModifiedBy>
  <cp:revision>148</cp:revision>
  <cp:lastPrinted>2019-02-04T12:21:47Z</cp:lastPrinted>
  <dcterms:created xsi:type="dcterms:W3CDTF">2018-02-01T09:06:16Z</dcterms:created>
  <dcterms:modified xsi:type="dcterms:W3CDTF">2019-08-19T07:05:25Z</dcterms:modified>
</cp:coreProperties>
</file>